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  <p:sldMasterId id="2147483891" r:id="rId2"/>
  </p:sldMasterIdLst>
  <p:notesMasterIdLst>
    <p:notesMasterId r:id="rId14"/>
  </p:notesMasterIdLst>
  <p:sldIdLst>
    <p:sldId id="298" r:id="rId3"/>
    <p:sldId id="296" r:id="rId4"/>
    <p:sldId id="272" r:id="rId5"/>
    <p:sldId id="288" r:id="rId6"/>
    <p:sldId id="285" r:id="rId7"/>
    <p:sldId id="294" r:id="rId8"/>
    <p:sldId id="300" r:id="rId9"/>
    <p:sldId id="301" r:id="rId10"/>
    <p:sldId id="302" r:id="rId11"/>
    <p:sldId id="271" r:id="rId12"/>
    <p:sldId id="299" r:id="rId13"/>
  </p:sldIdLst>
  <p:sldSz cx="9144000" cy="6858000" type="screen4x3"/>
  <p:notesSz cx="6797675" cy="9926638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3366"/>
    <a:srgbClr val="31086E"/>
    <a:srgbClr val="241066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593" autoAdjust="0"/>
    <p:restoredTop sz="94660" autoAdjust="0"/>
  </p:normalViewPr>
  <p:slideViewPr>
    <p:cSldViewPr>
      <p:cViewPr varScale="1">
        <p:scale>
          <a:sx n="70" d="100"/>
          <a:sy n="70" d="100"/>
        </p:scale>
        <p:origin x="1524" y="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873" cy="496652"/>
          </a:xfrm>
          <a:prstGeom prst="rect">
            <a:avLst/>
          </a:prstGeom>
        </p:spPr>
        <p:txBody>
          <a:bodyPr vert="horz" lIns="92199" tIns="46099" rIns="92199" bIns="4609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197" y="0"/>
            <a:ext cx="2945873" cy="496652"/>
          </a:xfrm>
          <a:prstGeom prst="rect">
            <a:avLst/>
          </a:prstGeom>
        </p:spPr>
        <p:txBody>
          <a:bodyPr vert="horz" lIns="92199" tIns="46099" rIns="92199" bIns="4609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C3806DD-2B6D-4093-A59C-97896EEAA587}" type="datetimeFigureOut">
              <a:rPr lang="pl-PL"/>
              <a:pPr>
                <a:defRPr/>
              </a:pPr>
              <a:t>2018-06-10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99" tIns="46099" rIns="92199" bIns="46099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47" y="4715793"/>
            <a:ext cx="5438783" cy="4466667"/>
          </a:xfrm>
          <a:prstGeom prst="rect">
            <a:avLst/>
          </a:prstGeom>
        </p:spPr>
        <p:txBody>
          <a:bodyPr vert="horz" lIns="92199" tIns="46099" rIns="92199" bIns="46099" rtlCol="0"/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1" y="9428390"/>
            <a:ext cx="2945873" cy="496652"/>
          </a:xfrm>
          <a:prstGeom prst="rect">
            <a:avLst/>
          </a:prstGeom>
        </p:spPr>
        <p:txBody>
          <a:bodyPr vert="horz" lIns="92199" tIns="46099" rIns="92199" bIns="4609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197" y="9428390"/>
            <a:ext cx="2945873" cy="496652"/>
          </a:xfrm>
          <a:prstGeom prst="rect">
            <a:avLst/>
          </a:prstGeom>
        </p:spPr>
        <p:txBody>
          <a:bodyPr vert="horz" wrap="square" lIns="92199" tIns="46099" rIns="92199" bIns="4609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A2AB266-1063-4955-9792-61AF4D9E2E3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3204981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 smtClean="0"/>
              <a:t>Mapka, opis zakresu realizacji projektu</a:t>
            </a:r>
          </a:p>
        </p:txBody>
      </p:sp>
    </p:spTree>
    <p:extLst>
      <p:ext uri="{BB962C8B-B14F-4D97-AF65-F5344CB8AC3E}">
        <p14:creationId xmlns:p14="http://schemas.microsoft.com/office/powerpoint/2010/main" val="268604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FD28C-7C01-4000-ADB2-B586B49C5DEB}" type="datetimeFigureOut">
              <a:rPr lang="pl-PL"/>
              <a:pPr>
                <a:defRPr/>
              </a:pPr>
              <a:t>2018-06-10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57C56-7F73-4FD3-AEA7-E813FC3E7920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154888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e tekstowe 2"/>
          <p:cNvSpPr txBox="1">
            <a:spLocks noChangeArrowheads="1"/>
          </p:cNvSpPr>
          <p:nvPr userDrawn="1"/>
        </p:nvSpPr>
        <p:spPr bwMode="auto">
          <a:xfrm>
            <a:off x="8172450" y="6381750"/>
            <a:ext cx="7207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54BAA56B-A97F-4542-999D-8BD8534C2E84}" type="slidenum">
              <a:rPr lang="pl-PL" altLang="pl-PL" sz="1200" smtClean="0">
                <a:latin typeface="Arial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pl-PL" altLang="pl-PL" sz="1200" smtClean="0">
              <a:latin typeface="Arial" panose="020B0604020202020204" pitchFamily="34" charset="0"/>
            </a:endParaRPr>
          </a:p>
        </p:txBody>
      </p:sp>
      <p:pic>
        <p:nvPicPr>
          <p:cNvPr id="4" name="Obraz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260350"/>
            <a:ext cx="15113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6868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700338" y="4437062"/>
            <a:ext cx="6119812" cy="1080169"/>
          </a:xfrm>
        </p:spPr>
        <p:txBody>
          <a:bodyPr>
            <a:normAutofit/>
          </a:bodyPr>
          <a:lstStyle>
            <a:lvl1pPr algn="l">
              <a:defRPr sz="32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699792" y="5805264"/>
            <a:ext cx="5248672" cy="936104"/>
          </a:xfr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altLang="pl-PL" smtClean="0"/>
              <a:t>Kliknij, aby edytować styl wzorca podtytułu</a:t>
            </a:r>
            <a:endParaRPr lang="pl-PL" dirty="0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E56A397-3D22-40CE-AAD0-48FE025D10F5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687365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260350"/>
            <a:ext cx="15113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750" y="1268760"/>
            <a:ext cx="8147050" cy="936104"/>
          </a:xfrm>
        </p:spPr>
        <p:txBody>
          <a:bodyPr>
            <a:normAutofit/>
          </a:bodyPr>
          <a:lstStyle>
            <a:lvl1pPr algn="l">
              <a:defRPr sz="28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750" y="2276475"/>
            <a:ext cx="8136706" cy="3849688"/>
          </a:xfr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481CC7D-5188-463C-987C-4D17B1455299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807849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260350"/>
            <a:ext cx="15113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1" cap="all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0687D77-FF4B-450A-BBAB-3A06EA0775C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215945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260350"/>
            <a:ext cx="15113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936104"/>
          </a:xfrm>
        </p:spPr>
        <p:txBody>
          <a:bodyPr>
            <a:normAutofit/>
          </a:bodyPr>
          <a:lstStyle>
            <a:lvl1pPr algn="l"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2276872"/>
            <a:ext cx="4038600" cy="384929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2276872"/>
            <a:ext cx="4038600" cy="384929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3A697F3-1C2D-46B7-B6CF-0EAB0513615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927046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260350"/>
            <a:ext cx="15113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936104"/>
          </a:xfrm>
        </p:spPr>
        <p:txBody>
          <a:bodyPr>
            <a:normAutofit/>
          </a:bodyPr>
          <a:lstStyle>
            <a:lvl1pPr algn="l"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2276872"/>
            <a:ext cx="4040188" cy="576064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852935"/>
            <a:ext cx="4040188" cy="3273227"/>
          </a:xfr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2276872"/>
            <a:ext cx="4041775" cy="576064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852935"/>
            <a:ext cx="4041775" cy="3273227"/>
          </a:xfr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defRPr lang="pl-PL" sz="20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defRPr lang="pl-PL" sz="1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defRPr lang="pl-PL" sz="16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defRPr lang="pl-PL" sz="14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defRPr lang="pl-PL" sz="14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5D63761-5026-4E7C-AEAA-DAA3B72140F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363519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az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260350"/>
            <a:ext cx="15113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936104"/>
          </a:xfrm>
        </p:spPr>
        <p:txBody>
          <a:bodyPr>
            <a:normAutofit/>
          </a:bodyPr>
          <a:lstStyle>
            <a:lvl1pPr algn="l"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628402B-C277-407A-9B1B-13EA303178B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716802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260350"/>
            <a:ext cx="15113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EFB3EC0-2EE3-4A38-9C3E-53E243D1D52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371657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260350"/>
            <a:ext cx="15113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3008313" cy="864096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1268760"/>
            <a:ext cx="5111750" cy="4857403"/>
          </a:xfr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2132856"/>
            <a:ext cx="3008313" cy="3993307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AD236AC-2B29-44E0-80CD-C51412BC25E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80776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260350"/>
            <a:ext cx="15113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1268761"/>
            <a:ext cx="5486400" cy="3458814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6408B67-2825-4C9E-8965-99F4FBF93B9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06787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e tekstowe 2"/>
          <p:cNvSpPr txBox="1">
            <a:spLocks noChangeArrowheads="1"/>
          </p:cNvSpPr>
          <p:nvPr/>
        </p:nvSpPr>
        <p:spPr bwMode="auto">
          <a:xfrm>
            <a:off x="8172450" y="6381750"/>
            <a:ext cx="720725" cy="276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C4B3026B-7C83-4EBA-9D52-57B5C609F9BF}" type="slidenum">
              <a:rPr lang="pl-PL" altLang="pl-PL" sz="1200" smtClean="0">
                <a:latin typeface="Arial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pl-PL" altLang="pl-PL" sz="1200" smtClean="0">
              <a:latin typeface="Arial" panose="020B0604020202020204" pitchFamily="34" charset="0"/>
            </a:endParaRPr>
          </a:p>
        </p:txBody>
      </p:sp>
      <p:pic>
        <p:nvPicPr>
          <p:cNvPr id="4" name="Obraz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260350"/>
            <a:ext cx="15113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le tekstowe 5"/>
          <p:cNvSpPr txBox="1">
            <a:spLocks noChangeArrowheads="1"/>
          </p:cNvSpPr>
          <p:nvPr userDrawn="1"/>
        </p:nvSpPr>
        <p:spPr bwMode="auto">
          <a:xfrm>
            <a:off x="8172450" y="6381750"/>
            <a:ext cx="720725" cy="276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fld id="{AC91F702-8125-4189-B42B-38FA1483E820}" type="slidenum">
              <a:rPr lang="pl-PL" altLang="pl-PL" sz="1200" smtClean="0">
                <a:latin typeface="Arial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pl-PL" altLang="pl-PL" sz="1200" smtClean="0">
              <a:latin typeface="Arial" panose="020B0604020202020204" pitchFamily="34" charset="0"/>
            </a:endParaRPr>
          </a:p>
        </p:txBody>
      </p:sp>
      <p:pic>
        <p:nvPicPr>
          <p:cNvPr id="7" name="Obraz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260350"/>
            <a:ext cx="15113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9660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260350"/>
            <a:ext cx="15113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750" y="1268760"/>
            <a:ext cx="8147050" cy="936104"/>
          </a:xfrm>
        </p:spPr>
        <p:txBody>
          <a:bodyPr>
            <a:normAutofit/>
          </a:bodyPr>
          <a:lstStyle>
            <a:lvl1pPr algn="l">
              <a:defRPr sz="28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750" y="2276475"/>
            <a:ext cx="8136706" cy="3849688"/>
          </a:xfr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CF913-7EA0-4EE6-BF46-D29F2B79ED16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371240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260350"/>
            <a:ext cx="15113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1" cap="all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3160E-E076-4478-AEA7-5CF70F8426C7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868993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260350"/>
            <a:ext cx="15113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936104"/>
          </a:xfrm>
        </p:spPr>
        <p:txBody>
          <a:bodyPr>
            <a:normAutofit/>
          </a:bodyPr>
          <a:lstStyle>
            <a:lvl1pPr algn="l"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2276872"/>
            <a:ext cx="4038600" cy="384929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2276872"/>
            <a:ext cx="4038600" cy="384929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1A485-C69A-4A82-BA78-90B57FB8DA3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759005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260350"/>
            <a:ext cx="15113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936104"/>
          </a:xfrm>
        </p:spPr>
        <p:txBody>
          <a:bodyPr>
            <a:normAutofit/>
          </a:bodyPr>
          <a:lstStyle>
            <a:lvl1pPr algn="l"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2276872"/>
            <a:ext cx="4040188" cy="576064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852935"/>
            <a:ext cx="4040188" cy="3273227"/>
          </a:xfr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2276872"/>
            <a:ext cx="4041775" cy="576064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852935"/>
            <a:ext cx="4041775" cy="3273227"/>
          </a:xfr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defRPr lang="pl-PL" sz="20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defRPr lang="pl-PL" sz="1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defRPr lang="pl-PL" sz="16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defRPr lang="pl-PL" sz="14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defRPr lang="pl-PL" sz="14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B6FCDE4-9E7A-4430-8F7E-A66908AA8B05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640804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az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260350"/>
            <a:ext cx="15113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936104"/>
          </a:xfrm>
        </p:spPr>
        <p:txBody>
          <a:bodyPr>
            <a:normAutofit/>
          </a:bodyPr>
          <a:lstStyle>
            <a:lvl1pPr algn="l"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A3843CF-48FD-416F-AF8F-702787103A70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016429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260350"/>
            <a:ext cx="15113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3008313" cy="864096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1268760"/>
            <a:ext cx="5111750" cy="4857403"/>
          </a:xfr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2132856"/>
            <a:ext cx="3008313" cy="3993307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71DB478-839D-47EC-A181-EAEBB750402B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971005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260350"/>
            <a:ext cx="15113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1268761"/>
            <a:ext cx="5486400" cy="3458814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C70088B-F6C3-41B8-9E17-7A56E3E7B78F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349025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9492A74-2CDA-4C66-B34E-D615268C6C7E}" type="datetimeFigureOut">
              <a:rPr lang="pl-PL"/>
              <a:pPr>
                <a:defRPr/>
              </a:pPr>
              <a:t>2018-06-10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322F190-6DAA-4258-B528-AABD95A9D646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45" r:id="rId1"/>
    <p:sldLayoutId id="2147485246" r:id="rId2"/>
    <p:sldLayoutId id="2147485247" r:id="rId3"/>
    <p:sldLayoutId id="2147485248" r:id="rId4"/>
    <p:sldLayoutId id="2147485249" r:id="rId5"/>
    <p:sldLayoutId id="2147485250" r:id="rId6"/>
    <p:sldLayoutId id="2147485251" r:id="rId7"/>
    <p:sldLayoutId id="2147485252" r:id="rId8"/>
    <p:sldLayoutId id="2147485253" r:id="rId9"/>
    <p:sldLayoutId id="2147485254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sp>
        <p:nvSpPr>
          <p:cNvPr id="2051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>
                    <a:tint val="75000"/>
                  </a:srgbClr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>
                    <a:tint val="75000"/>
                  </a:srgbClr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>
                    <a:tint val="75000"/>
                  </a:srgbClr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2CDA876C-F6CF-44AB-BE38-27B0B22C1D8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55" r:id="rId1"/>
    <p:sldLayoutId id="2147485256" r:id="rId2"/>
    <p:sldLayoutId id="2147485257" r:id="rId3"/>
    <p:sldLayoutId id="2147485258" r:id="rId4"/>
    <p:sldLayoutId id="2147485259" r:id="rId5"/>
    <p:sldLayoutId id="2147485260" r:id="rId6"/>
    <p:sldLayoutId id="2147485261" r:id="rId7"/>
    <p:sldLayoutId id="2147485262" r:id="rId8"/>
    <p:sldLayoutId id="2147485263" r:id="rId9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70"/>
          <a:stretch>
            <a:fillRect/>
          </a:stretch>
        </p:blipFill>
        <p:spPr bwMode="auto">
          <a:xfrm>
            <a:off x="874713" y="44450"/>
            <a:ext cx="8228012" cy="517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Obraz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9166225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pole tekstowe 5"/>
          <p:cNvSpPr txBox="1">
            <a:spLocks noChangeArrowheads="1"/>
          </p:cNvSpPr>
          <p:nvPr/>
        </p:nvSpPr>
        <p:spPr bwMode="auto">
          <a:xfrm>
            <a:off x="1403648" y="4221088"/>
            <a:ext cx="671646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pl-PL" sz="2000" b="1" dirty="0"/>
              <a:t>Kłodzko Miasto – kolej dostępniejsza dla podróżnych </a:t>
            </a:r>
          </a:p>
          <a:p>
            <a:pPr algn="ctr">
              <a:buNone/>
            </a:pPr>
            <a:r>
              <a:rPr lang="pl-PL" sz="2000" b="1" dirty="0"/>
              <a:t>podpisanie umowy na przebudowę stacji  Kłodzko Miasto</a:t>
            </a:r>
            <a:endParaRPr lang="pl-PL" sz="2000" b="1" dirty="0"/>
          </a:p>
        </p:txBody>
      </p:sp>
      <p:sp>
        <p:nvSpPr>
          <p:cNvPr id="12293" name="pole tekstowe 6"/>
          <p:cNvSpPr txBox="1">
            <a:spLocks noChangeArrowheads="1"/>
          </p:cNvSpPr>
          <p:nvPr/>
        </p:nvSpPr>
        <p:spPr bwMode="auto">
          <a:xfrm>
            <a:off x="5580112" y="6474908"/>
            <a:ext cx="321138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dirty="0" smtClean="0">
                <a:latin typeface="Arial" panose="020B0604020202020204" pitchFamily="34" charset="0"/>
              </a:rPr>
              <a:t>Wrocław, 11 czerwca 2018 </a:t>
            </a:r>
            <a:r>
              <a:rPr lang="pl-PL" altLang="pl-PL" sz="1800" dirty="0">
                <a:latin typeface="Arial" panose="020B0604020202020204" pitchFamily="34" charset="0"/>
              </a:rPr>
              <a:t>r</a:t>
            </a:r>
            <a:r>
              <a:rPr lang="pl-PL" altLang="pl-PL" sz="1800" dirty="0" smtClean="0">
                <a:latin typeface="Arial" panose="020B0604020202020204" pitchFamily="34" charset="0"/>
              </a:rPr>
              <a:t>. </a:t>
            </a:r>
            <a:endParaRPr lang="pl-PL" altLang="pl-PL" sz="1800" dirty="0">
              <a:latin typeface="Arial" panose="020B0604020202020204" pitchFamily="34" charset="0"/>
            </a:endParaRPr>
          </a:p>
        </p:txBody>
      </p:sp>
      <p:pic>
        <p:nvPicPr>
          <p:cNvPr id="12294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260350"/>
            <a:ext cx="15113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1405904" y="5103909"/>
            <a:ext cx="78996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 smtClean="0">
                <a:latin typeface="Arial" panose="020B0604020202020204" pitchFamily="34" charset="0"/>
              </a:rPr>
              <a:t>„</a:t>
            </a:r>
            <a:r>
              <a:rPr lang="pl-PL" sz="1600" dirty="0">
                <a:latin typeface="Arial" panose="020B0604020202020204" pitchFamily="34" charset="0"/>
              </a:rPr>
              <a:t>Roboty na przebudowę układu torowego st. Kłodzko Miasto, </a:t>
            </a:r>
            <a:endParaRPr lang="pl-PL" sz="1600" dirty="0" smtClean="0">
              <a:latin typeface="Arial" panose="020B0604020202020204" pitchFamily="34" charset="0"/>
            </a:endParaRPr>
          </a:p>
          <a:p>
            <a:pPr algn="ctr"/>
            <a:r>
              <a:rPr lang="pl-PL" sz="1600" dirty="0" smtClean="0">
                <a:latin typeface="Arial" panose="020B0604020202020204" pitchFamily="34" charset="0"/>
              </a:rPr>
              <a:t>która </a:t>
            </a:r>
            <a:r>
              <a:rPr lang="pl-PL" sz="1600" dirty="0">
                <a:latin typeface="Arial" panose="020B0604020202020204" pitchFamily="34" charset="0"/>
              </a:rPr>
              <a:t>umożliwi kończenie biegu pociągów” </a:t>
            </a:r>
            <a:endParaRPr lang="pl-PL" sz="1600" dirty="0" smtClean="0">
              <a:latin typeface="Arial" panose="020B0604020202020204" pitchFamily="34" charset="0"/>
            </a:endParaRPr>
          </a:p>
          <a:p>
            <a:pPr algn="ctr"/>
            <a:r>
              <a:rPr lang="pl-PL" sz="1600" dirty="0" smtClean="0">
                <a:latin typeface="Arial" panose="020B0604020202020204" pitchFamily="34" charset="0"/>
              </a:rPr>
              <a:t>w </a:t>
            </a:r>
            <a:r>
              <a:rPr lang="pl-PL" sz="1600" dirty="0">
                <a:latin typeface="Arial" panose="020B0604020202020204" pitchFamily="34" charset="0"/>
              </a:rPr>
              <a:t>ramach projektu </a:t>
            </a:r>
            <a:r>
              <a:rPr lang="pl-PL" sz="1600" dirty="0" smtClean="0">
                <a:latin typeface="Arial" panose="020B0604020202020204" pitchFamily="34" charset="0"/>
              </a:rPr>
              <a:t>„</a:t>
            </a:r>
          </a:p>
          <a:p>
            <a:pPr algn="ctr"/>
            <a:r>
              <a:rPr lang="pl-PL" sz="1600" dirty="0" smtClean="0">
                <a:latin typeface="Arial" panose="020B0604020202020204" pitchFamily="34" charset="0"/>
              </a:rPr>
              <a:t>Zwiększenie </a:t>
            </a:r>
            <a:r>
              <a:rPr lang="pl-PL" sz="1600" dirty="0">
                <a:latin typeface="Arial" panose="020B0604020202020204" pitchFamily="34" charset="0"/>
              </a:rPr>
              <a:t>przepustowości wybranych linii </a:t>
            </a:r>
            <a:r>
              <a:rPr lang="pl-PL" sz="1600" dirty="0" smtClean="0">
                <a:latin typeface="Arial" panose="020B0604020202020204" pitchFamily="34" charset="0"/>
              </a:rPr>
              <a:t>kolejowych  </a:t>
            </a:r>
            <a:r>
              <a:rPr lang="pl-PL" sz="1600" dirty="0">
                <a:latin typeface="Arial" panose="020B0604020202020204" pitchFamily="34" charset="0"/>
              </a:rPr>
              <a:t>poprzez optymalizację urządzeń sterowania ruchem kolejowym i układów stacyjnych”</a:t>
            </a:r>
          </a:p>
        </p:txBody>
      </p:sp>
    </p:spTree>
    <p:extLst>
      <p:ext uri="{BB962C8B-B14F-4D97-AF65-F5344CB8AC3E}">
        <p14:creationId xmlns:p14="http://schemas.microsoft.com/office/powerpoint/2010/main" val="105630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pole tekstowe 3"/>
          <p:cNvSpPr txBox="1">
            <a:spLocks noChangeArrowheads="1"/>
          </p:cNvSpPr>
          <p:nvPr/>
        </p:nvSpPr>
        <p:spPr bwMode="auto">
          <a:xfrm>
            <a:off x="2339752" y="116632"/>
            <a:ext cx="36718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2800" b="1" dirty="0">
                <a:solidFill>
                  <a:schemeClr val="bg1"/>
                </a:solidFill>
                <a:latin typeface="Arial" panose="020B0604020202020204" pitchFamily="34" charset="0"/>
              </a:rPr>
              <a:t>Podpisanie umowy</a:t>
            </a:r>
          </a:p>
        </p:txBody>
      </p:sp>
      <p:pic>
        <p:nvPicPr>
          <p:cNvPr id="23558" name="Obraz 6" descr="logo_pkp_plk_s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19" t="2" r="-4550" b="-10881"/>
          <a:stretch>
            <a:fillRect/>
          </a:stretch>
        </p:blipFill>
        <p:spPr bwMode="auto">
          <a:xfrm>
            <a:off x="3402013" y="6398176"/>
            <a:ext cx="1981200" cy="34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7"/>
          <p:cNvSpPr txBox="1"/>
          <p:nvPr/>
        </p:nvSpPr>
        <p:spPr>
          <a:xfrm>
            <a:off x="647247" y="1107819"/>
            <a:ext cx="7849505" cy="560153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/>
            <a:endParaRPr lang="pl-PL" sz="2000" b="1" dirty="0" smtClean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algn="ctr" eaLnBrk="1" hangingPunct="1"/>
            <a:r>
              <a:rPr lang="pl-PL" sz="20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„</a:t>
            </a:r>
            <a:r>
              <a:rPr lang="pl-PL" sz="2000" b="1" dirty="0">
                <a:solidFill>
                  <a:srgbClr val="0070C0"/>
                </a:solidFill>
                <a:latin typeface="Arial" panose="020B0604020202020204" pitchFamily="34" charset="0"/>
              </a:rPr>
              <a:t>Roboty na przebudowę układu torowego st. Kłodzko Miasto, która umożliwi kończenie biegu pociągów” </a:t>
            </a:r>
            <a:endParaRPr lang="pl-PL" sz="2000" b="1" dirty="0" smtClean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algn="ctr" eaLnBrk="1" hangingPunct="1"/>
            <a:r>
              <a:rPr lang="pl-PL" sz="20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w </a:t>
            </a:r>
            <a:r>
              <a:rPr lang="pl-PL" sz="2000" b="1" dirty="0">
                <a:solidFill>
                  <a:srgbClr val="0070C0"/>
                </a:solidFill>
                <a:latin typeface="Arial" panose="020B0604020202020204" pitchFamily="34" charset="0"/>
              </a:rPr>
              <a:t>ramach projektu </a:t>
            </a:r>
            <a:endParaRPr lang="pl-PL" sz="2000" b="1" dirty="0" smtClean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algn="ctr" eaLnBrk="1" hangingPunct="1"/>
            <a:r>
              <a:rPr lang="pl-PL" sz="20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„</a:t>
            </a:r>
            <a:r>
              <a:rPr lang="pl-PL" sz="2000" b="1" dirty="0">
                <a:solidFill>
                  <a:srgbClr val="0070C0"/>
                </a:solidFill>
                <a:latin typeface="Arial" panose="020B0604020202020204" pitchFamily="34" charset="0"/>
              </a:rPr>
              <a:t>Zwiększenie przepustowości wybranych linii kolejowych poprzez optymalizację </a:t>
            </a:r>
            <a:endParaRPr lang="pl-PL" sz="2000" b="1" dirty="0" smtClean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algn="ctr" eaLnBrk="1" hangingPunct="1"/>
            <a:r>
              <a:rPr lang="pl-PL" sz="20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urządzeń </a:t>
            </a:r>
            <a:r>
              <a:rPr lang="pl-PL" sz="2000" b="1" dirty="0">
                <a:solidFill>
                  <a:srgbClr val="0070C0"/>
                </a:solidFill>
                <a:latin typeface="Arial" panose="020B0604020202020204" pitchFamily="34" charset="0"/>
              </a:rPr>
              <a:t>sterowania ruchem kolejowym i układów stacyjnych”</a:t>
            </a:r>
          </a:p>
          <a:p>
            <a:pPr algn="ctr" eaLnBrk="1" hangingPunct="1"/>
            <a:endParaRPr lang="pl-PL" altLang="pl-PL" sz="2000" b="1" dirty="0" smtClean="0">
              <a:solidFill>
                <a:schemeClr val="tx2"/>
              </a:solidFill>
            </a:endParaRPr>
          </a:p>
          <a:p>
            <a:pPr algn="ctr" eaLnBrk="1" hangingPunct="1"/>
            <a:r>
              <a:rPr lang="pl-PL" sz="2000" b="1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Wartość </a:t>
            </a:r>
            <a:r>
              <a:rPr lang="pl-PL" sz="2000" b="1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umowy:</a:t>
            </a:r>
          </a:p>
          <a:p>
            <a:pPr algn="ctr" eaLnBrk="1" hangingPunct="1"/>
            <a:r>
              <a:rPr lang="pl-PL" sz="2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pl-PL" altLang="pl-PL" sz="40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59</a:t>
            </a:r>
            <a:r>
              <a:rPr lang="pl-PL" altLang="pl-PL" sz="4000" b="1" dirty="0">
                <a:solidFill>
                  <a:srgbClr val="FF0000"/>
                </a:solidFill>
                <a:latin typeface="Arial" panose="020B0604020202020204" pitchFamily="34" charset="0"/>
              </a:rPr>
              <a:t> 778 </a:t>
            </a:r>
            <a:r>
              <a:rPr lang="pl-PL" altLang="pl-PL" sz="40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672 </a:t>
            </a:r>
            <a:r>
              <a:rPr lang="pl-PL" altLang="pl-PL" sz="40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zł </a:t>
            </a:r>
            <a:r>
              <a:rPr lang="pl-PL" altLang="pl-PL" sz="4000" b="1" dirty="0">
                <a:solidFill>
                  <a:srgbClr val="FF0000"/>
                </a:solidFill>
                <a:latin typeface="Arial" panose="020B0604020202020204" pitchFamily="34" charset="0"/>
              </a:rPr>
              <a:t>(netto) </a:t>
            </a:r>
          </a:p>
          <a:p>
            <a:pPr algn="ctr">
              <a:defRPr/>
            </a:pPr>
            <a:endParaRPr lang="pl-PL" b="1" u="sng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defRPr/>
            </a:pPr>
            <a:r>
              <a:rPr lang="pl-PL" b="1" u="sng" dirty="0">
                <a:solidFill>
                  <a:schemeClr val="tx1"/>
                </a:solidFill>
                <a:latin typeface="Arial" panose="020B0604020202020204" pitchFamily="34" charset="0"/>
              </a:rPr>
              <a:t>Zamawiający:</a:t>
            </a:r>
          </a:p>
          <a:p>
            <a:pPr>
              <a:defRPr/>
            </a:pPr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</a:rPr>
              <a:t>PKP Polskie Linie Kolejowe S.A. </a:t>
            </a:r>
          </a:p>
          <a:p>
            <a:pPr>
              <a:defRPr/>
            </a:pPr>
            <a:endParaRPr lang="pl-PL" b="1" u="sng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defRPr/>
            </a:pPr>
            <a:r>
              <a:rPr lang="pl-PL" b="1" u="sng" dirty="0">
                <a:solidFill>
                  <a:schemeClr val="tx1"/>
                </a:solidFill>
                <a:latin typeface="Arial" panose="020B0604020202020204" pitchFamily="34" charset="0"/>
              </a:rPr>
              <a:t>Wykonawca: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pl-PL" altLang="pl-PL" sz="2000" b="1" dirty="0" err="1" smtClean="0">
                <a:latin typeface="Arial" panose="020B0604020202020204" pitchFamily="34" charset="0"/>
              </a:rPr>
              <a:t>InfraSILESIA</a:t>
            </a:r>
            <a:r>
              <a:rPr lang="pl-PL" altLang="pl-PL" sz="2000" b="1" dirty="0" smtClean="0">
                <a:latin typeface="Arial" panose="020B0604020202020204" pitchFamily="34" charset="0"/>
              </a:rPr>
              <a:t> S.A. </a:t>
            </a:r>
            <a:endParaRPr lang="pl-PL" altLang="pl-PL" sz="2000" b="1" dirty="0">
              <a:latin typeface="Arial" panose="020B0604020202020204" pitchFamily="34" charset="0"/>
            </a:endParaRPr>
          </a:p>
          <a:p>
            <a:pPr>
              <a:defRPr/>
            </a:pP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Termin </a:t>
            </a:r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zakończenia umowy: </a:t>
            </a:r>
            <a:r>
              <a:rPr lang="pl-PL" b="1" dirty="0">
                <a:solidFill>
                  <a:schemeClr val="tx1"/>
                </a:solidFill>
                <a:latin typeface="Arial" panose="020B0604020202020204" pitchFamily="34" charset="0"/>
              </a:rPr>
              <a:t>04.04.2020</a:t>
            </a:r>
            <a:r>
              <a:rPr lang="pl-PL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pl-PL" b="1" dirty="0">
                <a:solidFill>
                  <a:schemeClr val="tx1"/>
                </a:solidFill>
                <a:latin typeface="Arial" panose="020B0604020202020204" pitchFamily="34" charset="0"/>
              </a:rPr>
              <a:t>r </a:t>
            </a:r>
            <a:r>
              <a:rPr lang="pl-PL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. </a:t>
            </a:r>
            <a:endParaRPr lang="pl-PL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70"/>
          <a:stretch>
            <a:fillRect/>
          </a:stretch>
        </p:blipFill>
        <p:spPr bwMode="auto">
          <a:xfrm>
            <a:off x="874713" y="44450"/>
            <a:ext cx="8228012" cy="517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Obraz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650"/>
            <a:ext cx="9166225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pole tekstowe 5"/>
          <p:cNvSpPr txBox="1">
            <a:spLocks noChangeArrowheads="1"/>
          </p:cNvSpPr>
          <p:nvPr/>
        </p:nvSpPr>
        <p:spPr bwMode="auto">
          <a:xfrm>
            <a:off x="2339752" y="4437112"/>
            <a:ext cx="66244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Dziękujemy za uwagę</a:t>
            </a:r>
            <a:endParaRPr lang="pl-PL" altLang="pl-PL" sz="2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2293" name="pole tekstowe 6"/>
          <p:cNvSpPr txBox="1">
            <a:spLocks noChangeArrowheads="1"/>
          </p:cNvSpPr>
          <p:nvPr/>
        </p:nvSpPr>
        <p:spPr bwMode="auto">
          <a:xfrm>
            <a:off x="5652120" y="6237312"/>
            <a:ext cx="31351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800" dirty="0" smtClean="0">
                <a:latin typeface="Arial" panose="020B0604020202020204" pitchFamily="34" charset="0"/>
              </a:rPr>
              <a:t>Wrocław, 11 czerwca 2018 </a:t>
            </a:r>
            <a:r>
              <a:rPr lang="pl-PL" altLang="pl-PL" sz="1800" dirty="0">
                <a:latin typeface="Arial" panose="020B0604020202020204" pitchFamily="34" charset="0"/>
              </a:rPr>
              <a:t>r</a:t>
            </a:r>
            <a:r>
              <a:rPr lang="pl-PL" altLang="pl-PL" sz="1800" dirty="0" smtClean="0">
                <a:latin typeface="Arial" panose="020B0604020202020204" pitchFamily="34" charset="0"/>
              </a:rPr>
              <a:t>. </a:t>
            </a:r>
            <a:endParaRPr lang="pl-PL" altLang="pl-PL" sz="1800" dirty="0">
              <a:latin typeface="Arial" panose="020B0604020202020204" pitchFamily="34" charset="0"/>
            </a:endParaRPr>
          </a:p>
        </p:txBody>
      </p:sp>
      <p:pic>
        <p:nvPicPr>
          <p:cNvPr id="12294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260350"/>
            <a:ext cx="15113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340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pole tekstowe 4"/>
          <p:cNvSpPr txBox="1">
            <a:spLocks noChangeArrowheads="1"/>
          </p:cNvSpPr>
          <p:nvPr/>
        </p:nvSpPr>
        <p:spPr bwMode="auto">
          <a:xfrm>
            <a:off x="4105275" y="2216150"/>
            <a:ext cx="4535488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1800"/>
              </a:spcBef>
              <a:buClr>
                <a:srgbClr val="FFC000"/>
              </a:buClr>
            </a:pPr>
            <a:r>
              <a:rPr lang="pl-PL" altLang="pl-PL" sz="2100" b="1">
                <a:latin typeface="Arial" panose="020B0604020202020204" pitchFamily="34" charset="0"/>
              </a:rPr>
              <a:t>ŁĄCZYMY POLSKĘ, ZWIĘKSZAMY MOBILNOŚĆ </a:t>
            </a:r>
            <a:br>
              <a:rPr lang="pl-PL" altLang="pl-PL" sz="2100" b="1">
                <a:latin typeface="Arial" panose="020B0604020202020204" pitchFamily="34" charset="0"/>
              </a:rPr>
            </a:br>
            <a:r>
              <a:rPr lang="pl-PL" altLang="pl-PL" sz="2100" b="1">
                <a:latin typeface="Arial" panose="020B0604020202020204" pitchFamily="34" charset="0"/>
              </a:rPr>
              <a:t>I KOMFORT PODROŻY</a:t>
            </a:r>
          </a:p>
          <a:p>
            <a:pPr>
              <a:spcBef>
                <a:spcPts val="1800"/>
              </a:spcBef>
              <a:buClr>
                <a:srgbClr val="FFC000"/>
              </a:buClr>
            </a:pPr>
            <a:r>
              <a:rPr lang="pl-PL" altLang="pl-PL" sz="2100" b="1">
                <a:latin typeface="Arial" panose="020B0604020202020204" pitchFamily="34" charset="0"/>
              </a:rPr>
              <a:t>WYRÓWNUJEMY DOSTĘPNOŚĆ KOMUNIKACYJNĄ</a:t>
            </a:r>
          </a:p>
          <a:p>
            <a:pPr>
              <a:spcBef>
                <a:spcPts val="1800"/>
              </a:spcBef>
              <a:buClr>
                <a:srgbClr val="FFC000"/>
              </a:buClr>
            </a:pPr>
            <a:r>
              <a:rPr lang="pl-PL" altLang="pl-PL" sz="2100" b="1">
                <a:latin typeface="Arial" panose="020B0604020202020204" pitchFamily="34" charset="0"/>
              </a:rPr>
              <a:t>INWESTUJEMY W ROZWÓJ REGIONÓW I PRZEWÓZ TOWARÓW</a:t>
            </a:r>
          </a:p>
        </p:txBody>
      </p:sp>
      <p:pic>
        <p:nvPicPr>
          <p:cNvPr id="15363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5" y="1939925"/>
            <a:ext cx="3311525" cy="359886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Prostokąt 1"/>
          <p:cNvSpPr>
            <a:spLocks noChangeArrowheads="1"/>
          </p:cNvSpPr>
          <p:nvPr/>
        </p:nvSpPr>
        <p:spPr bwMode="auto">
          <a:xfrm>
            <a:off x="2124075" y="23813"/>
            <a:ext cx="4572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1800" b="1">
                <a:solidFill>
                  <a:schemeClr val="bg1"/>
                </a:solidFill>
              </a:rPr>
              <a:t>Łączymy Polskę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1800" b="1">
                <a:solidFill>
                  <a:schemeClr val="bg1"/>
                </a:solidFill>
              </a:rPr>
              <a:t>                 Krajowy Program Kolejowy</a:t>
            </a:r>
          </a:p>
        </p:txBody>
      </p:sp>
    </p:spTree>
    <p:extLst>
      <p:ext uri="{BB962C8B-B14F-4D97-AF65-F5344CB8AC3E}">
        <p14:creationId xmlns:p14="http://schemas.microsoft.com/office/powerpoint/2010/main" val="87533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Prostokąt 1"/>
          <p:cNvSpPr>
            <a:spLocks noChangeArrowheads="1"/>
          </p:cNvSpPr>
          <p:nvPr/>
        </p:nvSpPr>
        <p:spPr bwMode="auto">
          <a:xfrm>
            <a:off x="78550" y="1112354"/>
            <a:ext cx="4583143" cy="532453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pl-PL" altLang="pl-PL" sz="2000" dirty="0">
              <a:latin typeface="Arial" panose="020B0604020202020204" pitchFamily="34" charset="0"/>
            </a:endParaRPr>
          </a:p>
          <a:p>
            <a:pPr>
              <a:defRPr/>
            </a:pPr>
            <a:r>
              <a:rPr lang="pl-PL" altLang="pl-PL" sz="2000" b="1" dirty="0">
                <a:solidFill>
                  <a:srgbClr val="FF0000"/>
                </a:solidFill>
                <a:latin typeface="Arial" panose="020B0604020202020204" pitchFamily="34" charset="0"/>
              </a:rPr>
              <a:t>Kłodzko </a:t>
            </a:r>
            <a:r>
              <a:rPr lang="pl-PL" altLang="pl-PL" sz="20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Miasto</a:t>
            </a:r>
          </a:p>
          <a:p>
            <a:pPr>
              <a:defRPr/>
            </a:pPr>
            <a:endParaRPr lang="pl-PL" altLang="pl-PL" sz="20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altLang="pl-PL" sz="2000" dirty="0">
                <a:latin typeface="Arial" panose="020B0604020202020204" pitchFamily="34" charset="0"/>
              </a:rPr>
              <a:t>obecnie przystanek na linii nr  276 Wrocław – </a:t>
            </a:r>
            <a:r>
              <a:rPr lang="pl-PL" altLang="pl-PL" sz="2000" dirty="0" smtClean="0">
                <a:latin typeface="Arial" panose="020B0604020202020204" pitchFamily="34" charset="0"/>
              </a:rPr>
              <a:t>Międzylesie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altLang="pl-PL" sz="2000" dirty="0" smtClean="0">
                <a:latin typeface="Arial" panose="020B0604020202020204" pitchFamily="34" charset="0"/>
              </a:rPr>
              <a:t>pociągi nie mogą rozpoczynać i kończyć kursów</a:t>
            </a:r>
            <a:endParaRPr lang="pl-PL" altLang="pl-PL" sz="2000" dirty="0">
              <a:latin typeface="Arial" panose="020B0604020202020204" pitchFamily="34" charset="0"/>
            </a:endParaRPr>
          </a:p>
          <a:p>
            <a:pPr>
              <a:defRPr/>
            </a:pPr>
            <a:endParaRPr lang="pl-PL" altLang="pl-PL" sz="1000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altLang="pl-PL" sz="2000" dirty="0">
                <a:latin typeface="Arial" panose="020B0604020202020204" pitchFamily="34" charset="0"/>
              </a:rPr>
              <a:t>jest jeden niski peron</a:t>
            </a:r>
          </a:p>
          <a:p>
            <a:pPr>
              <a:defRPr/>
            </a:pPr>
            <a:r>
              <a:rPr lang="pl-PL" altLang="pl-PL" sz="2000" dirty="0">
                <a:latin typeface="Arial" panose="020B0604020202020204" pitchFamily="34" charset="0"/>
              </a:rPr>
              <a:t>    wyspowy, dwukrawędziowy </a:t>
            </a:r>
            <a:endParaRPr lang="pl-PL" altLang="pl-PL" sz="2000" dirty="0" smtClean="0">
              <a:latin typeface="Arial" panose="020B0604020202020204" pitchFamily="34" charset="0"/>
            </a:endParaRPr>
          </a:p>
          <a:p>
            <a:pPr>
              <a:defRPr/>
            </a:pPr>
            <a:endParaRPr lang="pl-PL" altLang="pl-PL" sz="2000" dirty="0" smtClean="0">
              <a:latin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l-PL" altLang="pl-PL" sz="2000" dirty="0" smtClean="0">
                <a:latin typeface="Arial" panose="020B0604020202020204" pitchFamily="34" charset="0"/>
              </a:rPr>
              <a:t>Brak obsługi dla osób o ograniczonej mobilności </a:t>
            </a:r>
            <a:endParaRPr lang="pl-PL" altLang="pl-PL" sz="2000" dirty="0">
              <a:latin typeface="Arial" panose="020B0604020202020204" pitchFamily="34" charset="0"/>
            </a:endParaRPr>
          </a:p>
          <a:p>
            <a:pPr>
              <a:defRPr/>
            </a:pPr>
            <a:endParaRPr lang="pl-PL" altLang="pl-PL" sz="1000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altLang="pl-PL" sz="2000" dirty="0">
                <a:latin typeface="Arial" panose="020B0604020202020204" pitchFamily="34" charset="0"/>
              </a:rPr>
              <a:t>dojście do peronu zapewniają dwa przejścia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l-PL" altLang="pl-PL" sz="2000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altLang="pl-PL" sz="2000" dirty="0">
                <a:latin typeface="Arial" panose="020B0604020202020204" pitchFamily="34" charset="0"/>
              </a:rPr>
              <a:t>t</a:t>
            </a:r>
            <a:r>
              <a:rPr lang="pl-PL" altLang="pl-PL" sz="2000" dirty="0" smtClean="0">
                <a:latin typeface="Arial" panose="020B0604020202020204" pitchFamily="34" charset="0"/>
              </a:rPr>
              <a:t>ylko dwa tory</a:t>
            </a:r>
            <a:endParaRPr lang="pl-PL" altLang="pl-PL" dirty="0">
              <a:latin typeface="Arial" panose="020B0604020202020204" pitchFamily="34" charset="0"/>
            </a:endParaRPr>
          </a:p>
        </p:txBody>
      </p:sp>
      <p:sp>
        <p:nvSpPr>
          <p:cNvPr id="25603" name="pole tekstowe 2"/>
          <p:cNvSpPr txBox="1">
            <a:spLocks noChangeArrowheads="1"/>
          </p:cNvSpPr>
          <p:nvPr/>
        </p:nvSpPr>
        <p:spPr bwMode="auto">
          <a:xfrm>
            <a:off x="2195736" y="116632"/>
            <a:ext cx="611988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2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Kłodzko </a:t>
            </a:r>
            <a:r>
              <a:rPr lang="pl-PL" altLang="pl-PL" sz="2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Miasto </a:t>
            </a:r>
            <a:endParaRPr lang="pl-PL" altLang="pl-PL" sz="20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112354"/>
            <a:ext cx="4105012" cy="5337111"/>
          </a:xfrm>
          <a:prstGeom prst="rect">
            <a:avLst/>
          </a:prstGeom>
        </p:spPr>
      </p:pic>
      <p:sp>
        <p:nvSpPr>
          <p:cNvPr id="3" name="Strzałka w prawo 2"/>
          <p:cNvSpPr/>
          <p:nvPr/>
        </p:nvSpPr>
        <p:spPr>
          <a:xfrm>
            <a:off x="4880592" y="4437112"/>
            <a:ext cx="1707632" cy="55664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7"/>
          <p:cNvSpPr txBox="1">
            <a:spLocks noChangeArrowheads="1"/>
          </p:cNvSpPr>
          <p:nvPr/>
        </p:nvSpPr>
        <p:spPr bwMode="auto">
          <a:xfrm>
            <a:off x="296402" y="1052736"/>
            <a:ext cx="4914406" cy="561692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l-PL" altLang="pl-PL" sz="20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Kłodzko Miasto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pl-PL" altLang="pl-PL" sz="1000" b="1" dirty="0" smtClean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pl-PL" altLang="pl-PL" sz="2000" dirty="0" smtClean="0">
                <a:latin typeface="Arial" panose="020B0604020202020204" pitchFamily="34" charset="0"/>
              </a:rPr>
              <a:t>w miejscu przystanku będzie stacja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endParaRPr lang="pl-PL" altLang="pl-PL" sz="1000" dirty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pl-PL" altLang="pl-PL" sz="2000" dirty="0" smtClean="0">
                <a:latin typeface="Arial" panose="020B0604020202020204" pitchFamily="34" charset="0"/>
              </a:rPr>
              <a:t>b</a:t>
            </a:r>
            <a:r>
              <a:rPr lang="pl-PL" altLang="pl-PL" sz="2000" dirty="0" smtClean="0">
                <a:latin typeface="Arial" panose="020B0604020202020204" pitchFamily="34" charset="0"/>
              </a:rPr>
              <a:t>ędą </a:t>
            </a:r>
            <a:r>
              <a:rPr lang="pl-PL" altLang="pl-PL" sz="2000" dirty="0" smtClean="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r>
              <a:rPr lang="pl-PL" altLang="pl-PL" sz="2000" dirty="0" smtClean="0">
                <a:latin typeface="Arial" panose="020B0604020202020204" pitchFamily="34" charset="0"/>
              </a:rPr>
              <a:t> wygodniejsze perony: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pl-PL" altLang="pl-PL" sz="2000" dirty="0" smtClean="0">
                <a:latin typeface="Arial" panose="020B0604020202020204" pitchFamily="34" charset="0"/>
              </a:rPr>
              <a:t>     peron </a:t>
            </a:r>
            <a:r>
              <a:rPr lang="pl-PL" altLang="pl-PL" sz="2000" dirty="0" smtClean="0">
                <a:latin typeface="Arial" panose="020B0604020202020204" pitchFamily="34" charset="0"/>
              </a:rPr>
              <a:t>nr 1 </a:t>
            </a:r>
            <a:r>
              <a:rPr lang="pl-PL" altLang="pl-PL" sz="2000" dirty="0" smtClean="0">
                <a:latin typeface="Arial" panose="020B0604020202020204" pitchFamily="34" charset="0"/>
              </a:rPr>
              <a:t>wys. 76 cm, </a:t>
            </a:r>
            <a:r>
              <a:rPr lang="pl-PL" altLang="pl-PL" sz="2000" dirty="0" smtClean="0">
                <a:latin typeface="Arial" panose="020B0604020202020204" pitchFamily="34" charset="0"/>
              </a:rPr>
              <a:t>dług. </a:t>
            </a:r>
            <a:r>
              <a:rPr lang="pl-PL" altLang="pl-PL" sz="2000" dirty="0" smtClean="0">
                <a:latin typeface="Arial" panose="020B0604020202020204" pitchFamily="34" charset="0"/>
              </a:rPr>
              <a:t>350 </a:t>
            </a:r>
            <a:r>
              <a:rPr lang="pl-PL" altLang="pl-PL" sz="2000" dirty="0" smtClean="0">
                <a:latin typeface="Arial" panose="020B0604020202020204" pitchFamily="34" charset="0"/>
              </a:rPr>
              <a:t>m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pl-PL" altLang="pl-PL" sz="2000" dirty="0" smtClean="0">
                <a:latin typeface="Arial" panose="020B0604020202020204" pitchFamily="34" charset="0"/>
              </a:rPr>
              <a:t>     nowy </a:t>
            </a:r>
            <a:r>
              <a:rPr lang="pl-PL" altLang="pl-PL" sz="2000" dirty="0" smtClean="0">
                <a:latin typeface="Arial" panose="020B0604020202020204" pitchFamily="34" charset="0"/>
              </a:rPr>
              <a:t>peron nr 2 </a:t>
            </a:r>
            <a:r>
              <a:rPr lang="pl-PL" altLang="pl-PL" sz="2000" dirty="0" smtClean="0">
                <a:latin typeface="Arial" panose="020B0604020202020204" pitchFamily="34" charset="0"/>
              </a:rPr>
              <a:t>wys. </a:t>
            </a:r>
            <a:r>
              <a:rPr lang="pl-PL" altLang="pl-PL" sz="2000" dirty="0" smtClean="0">
                <a:latin typeface="Arial" panose="020B0604020202020204" pitchFamily="34" charset="0"/>
              </a:rPr>
              <a:t>76 cm, dług</a:t>
            </a:r>
            <a:r>
              <a:rPr lang="pl-PL" altLang="pl-PL" sz="2000" dirty="0" smtClean="0">
                <a:latin typeface="Arial" panose="020B0604020202020204" pitchFamily="34" charset="0"/>
              </a:rPr>
              <a:t>130 m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endParaRPr lang="pl-PL" altLang="pl-PL" sz="1000" dirty="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pl-PL" altLang="pl-PL" sz="2000" dirty="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r>
              <a:rPr lang="pl-PL" altLang="pl-PL" sz="2000" dirty="0">
                <a:latin typeface="Arial" panose="020B0604020202020204" pitchFamily="34" charset="0"/>
              </a:rPr>
              <a:t> windy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pl-PL" altLang="pl-PL" sz="1000" dirty="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pl-PL" altLang="pl-PL" sz="2000" dirty="0" smtClean="0">
                <a:latin typeface="Arial" panose="020B0604020202020204" pitchFamily="34" charset="0"/>
              </a:rPr>
              <a:t>nowe </a:t>
            </a:r>
            <a:r>
              <a:rPr lang="pl-PL" altLang="pl-PL" sz="2000" dirty="0" smtClean="0">
                <a:latin typeface="Arial" panose="020B0604020202020204" pitchFamily="34" charset="0"/>
              </a:rPr>
              <a:t>estetyczne </a:t>
            </a:r>
            <a:r>
              <a:rPr lang="pl-PL" altLang="pl-PL" sz="2000" dirty="0" smtClean="0">
                <a:latin typeface="Arial" panose="020B0604020202020204" pitchFamily="34" charset="0"/>
              </a:rPr>
              <a:t>oznakowanie,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pl-PL" altLang="pl-PL" sz="2000" dirty="0">
                <a:latin typeface="Arial" panose="020B0604020202020204" pitchFamily="34" charset="0"/>
              </a:rPr>
              <a:t> </a:t>
            </a:r>
            <a:r>
              <a:rPr lang="pl-PL" altLang="pl-PL" sz="2000" dirty="0" smtClean="0">
                <a:latin typeface="Arial" panose="020B0604020202020204" pitchFamily="34" charset="0"/>
              </a:rPr>
              <a:t>    </a:t>
            </a:r>
            <a:r>
              <a:rPr lang="pl-PL" altLang="pl-PL" sz="2000" dirty="0" smtClean="0">
                <a:latin typeface="Arial" panose="020B0604020202020204" pitchFamily="34" charset="0"/>
              </a:rPr>
              <a:t>oświetlenie </a:t>
            </a:r>
            <a:endParaRPr lang="pl-PL" altLang="pl-PL" sz="2000" dirty="0" smtClean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pl-PL" altLang="pl-PL" sz="2000" dirty="0" smtClean="0">
                <a:latin typeface="Arial" panose="020B0604020202020204" pitchFamily="34" charset="0"/>
              </a:rPr>
              <a:t>     wiata </a:t>
            </a:r>
            <a:r>
              <a:rPr lang="pl-PL" altLang="pl-PL" sz="2000" dirty="0" smtClean="0">
                <a:latin typeface="Arial" panose="020B0604020202020204" pitchFamily="34" charset="0"/>
              </a:rPr>
              <a:t>i ławki </a:t>
            </a:r>
            <a:endParaRPr lang="pl-PL" altLang="pl-PL" sz="2000" dirty="0" smtClean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endParaRPr lang="pl-PL" altLang="pl-PL" sz="1000" dirty="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pl-PL" altLang="pl-PL" sz="2000" dirty="0">
                <a:latin typeface="Arial" panose="020B0604020202020204" pitchFamily="34" charset="0"/>
              </a:rPr>
              <a:t>m</a:t>
            </a:r>
            <a:r>
              <a:rPr lang="pl-PL" altLang="pl-PL" sz="2000" dirty="0" smtClean="0">
                <a:latin typeface="Arial" panose="020B0604020202020204" pitchFamily="34" charset="0"/>
              </a:rPr>
              <a:t>onitoring zwiększy poziom bezpieczeństwa </a:t>
            </a:r>
            <a:endParaRPr lang="pl-PL" altLang="pl-PL" sz="2000" dirty="0" smtClean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endParaRPr lang="pl-PL" altLang="pl-PL" sz="1000" dirty="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pl-PL" altLang="pl-PL" sz="2000" dirty="0">
                <a:latin typeface="Arial" panose="020B0604020202020204" pitchFamily="34" charset="0"/>
              </a:rPr>
              <a:t>p</a:t>
            </a:r>
            <a:r>
              <a:rPr lang="pl-PL" altLang="pl-PL" sz="2000" dirty="0" smtClean="0">
                <a:latin typeface="Arial" panose="020B0604020202020204" pitchFamily="34" charset="0"/>
              </a:rPr>
              <a:t>ochylnia </a:t>
            </a:r>
            <a:r>
              <a:rPr lang="pl-PL" altLang="pl-PL" sz="2000" dirty="0" smtClean="0">
                <a:latin typeface="Arial" panose="020B0604020202020204" pitchFamily="34" charset="0"/>
              </a:rPr>
              <a:t>zapewni </a:t>
            </a:r>
            <a:r>
              <a:rPr lang="pl-PL" altLang="pl-PL" sz="2000" dirty="0" smtClean="0">
                <a:latin typeface="Arial" panose="020B0604020202020204" pitchFamily="34" charset="0"/>
              </a:rPr>
              <a:t>wygodne dojście do </a:t>
            </a:r>
            <a:r>
              <a:rPr lang="pl-PL" altLang="pl-PL" sz="2000" dirty="0" smtClean="0">
                <a:latin typeface="Arial" panose="020B0604020202020204" pitchFamily="34" charset="0"/>
              </a:rPr>
              <a:t>peronów</a:t>
            </a:r>
          </a:p>
          <a:p>
            <a:pPr eaLnBrk="1" hangingPunct="1">
              <a:spcBef>
                <a:spcPct val="0"/>
              </a:spcBef>
              <a:buNone/>
              <a:defRPr/>
            </a:pPr>
            <a:endParaRPr lang="pl-PL" altLang="pl-PL" sz="1000" dirty="0" smtClean="0">
              <a:latin typeface="Arial" panose="020B060402020202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defRPr/>
            </a:pPr>
            <a:r>
              <a:rPr lang="pl-PL" sz="2000" dirty="0" smtClean="0">
                <a:latin typeface="Arial" panose="020B0604020202020204" pitchFamily="34" charset="0"/>
              </a:rPr>
              <a:t>stojaki na </a:t>
            </a:r>
            <a:r>
              <a:rPr lang="pl-PL" sz="2000" dirty="0" smtClean="0">
                <a:latin typeface="Arial" panose="020B0604020202020204" pitchFamily="34" charset="0"/>
              </a:rPr>
              <a:t>rowery</a:t>
            </a:r>
          </a:p>
          <a:p>
            <a:pPr marL="342900" indent="-342900" eaLnBrk="1" hangingPunct="1">
              <a:spcBef>
                <a:spcPct val="0"/>
              </a:spcBef>
              <a:defRPr/>
            </a:pPr>
            <a:endParaRPr lang="pl-PL" altLang="pl-PL" sz="1500" dirty="0" smtClean="0">
              <a:latin typeface="Arial" panose="020B0604020202020204" pitchFamily="34" charset="0"/>
            </a:endParaRPr>
          </a:p>
        </p:txBody>
      </p:sp>
      <p:sp>
        <p:nvSpPr>
          <p:cNvPr id="26633" name="Prostokąt 1"/>
          <p:cNvSpPr>
            <a:spLocks noChangeArrowheads="1"/>
          </p:cNvSpPr>
          <p:nvPr/>
        </p:nvSpPr>
        <p:spPr bwMode="auto">
          <a:xfrm>
            <a:off x="2753605" y="56891"/>
            <a:ext cx="51122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2000" b="1" dirty="0">
                <a:solidFill>
                  <a:schemeClr val="bg1"/>
                </a:solidFill>
                <a:latin typeface="Arial" panose="020B0604020202020204" pitchFamily="34" charset="0"/>
              </a:rPr>
              <a:t>Zmienimy te </a:t>
            </a:r>
            <a:r>
              <a:rPr lang="pl-PL" altLang="pl-PL" sz="2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miejsce !</a:t>
            </a:r>
            <a:endParaRPr lang="pl-PL" altLang="pl-PL" sz="2000" b="1" dirty="0" smtClean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7" y="812018"/>
            <a:ext cx="3600400" cy="2833006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592" y="3843045"/>
            <a:ext cx="3672408" cy="27543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Prostokąt 2"/>
          <p:cNvSpPr>
            <a:spLocks noChangeArrowheads="1"/>
          </p:cNvSpPr>
          <p:nvPr/>
        </p:nvSpPr>
        <p:spPr bwMode="auto">
          <a:xfrm>
            <a:off x="3319463" y="3244850"/>
            <a:ext cx="25050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1800" b="1">
                <a:solidFill>
                  <a:schemeClr val="bg1"/>
                </a:solidFill>
              </a:rPr>
              <a:t>Zmienimy te miejsca </a:t>
            </a:r>
          </a:p>
        </p:txBody>
      </p:sp>
      <p:sp>
        <p:nvSpPr>
          <p:cNvPr id="30726" name="Prostokąt 6"/>
          <p:cNvSpPr>
            <a:spLocks noChangeArrowheads="1"/>
          </p:cNvSpPr>
          <p:nvPr/>
        </p:nvSpPr>
        <p:spPr bwMode="auto">
          <a:xfrm>
            <a:off x="191803" y="1536174"/>
            <a:ext cx="4884253" cy="4401205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marL="1714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just">
              <a:lnSpc>
                <a:spcPct val="200000"/>
              </a:lnSpc>
              <a:spcBef>
                <a:spcPct val="0"/>
              </a:spcBef>
              <a:buNone/>
            </a:pPr>
            <a:r>
              <a:rPr lang="pl-PL" altLang="pl-PL" sz="2000" b="1" dirty="0">
                <a:solidFill>
                  <a:srgbClr val="FF0000"/>
                </a:solidFill>
              </a:rPr>
              <a:t>Kłodzko Miasto</a:t>
            </a:r>
          </a:p>
          <a:p>
            <a:pPr algn="just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pl-PL" altLang="pl-PL" sz="2000" dirty="0" smtClean="0"/>
              <a:t>nowy budynek </a:t>
            </a:r>
            <a:r>
              <a:rPr lang="pl-PL" altLang="pl-PL" sz="2000" dirty="0"/>
              <a:t>nastawni</a:t>
            </a:r>
          </a:p>
          <a:p>
            <a:pPr algn="just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pl-PL" altLang="pl-PL" sz="2000" dirty="0" smtClean="0"/>
              <a:t>nowe tory</a:t>
            </a:r>
            <a:endParaRPr lang="pl-PL" altLang="pl-PL" sz="2000" dirty="0"/>
          </a:p>
          <a:p>
            <a:pPr algn="just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pl-PL" altLang="pl-PL" sz="2000" dirty="0" smtClean="0"/>
              <a:t>9 nowych rozjazdów </a:t>
            </a:r>
            <a:endParaRPr lang="pl-PL" altLang="pl-PL" sz="2000" dirty="0"/>
          </a:p>
          <a:p>
            <a:pPr algn="just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pl-PL" altLang="pl-PL" sz="2000" dirty="0" smtClean="0"/>
              <a:t>7 odnowionych obiektów </a:t>
            </a:r>
            <a:r>
              <a:rPr lang="pl-PL" altLang="pl-PL" sz="2000" dirty="0"/>
              <a:t>inżynieryjnych </a:t>
            </a:r>
          </a:p>
          <a:p>
            <a:pPr algn="just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pl-PL" altLang="pl-PL" sz="2000" dirty="0" smtClean="0"/>
              <a:t>nowe urządzenia sterowania ruchem kolejowym</a:t>
            </a:r>
            <a:endParaRPr lang="pl-PL" altLang="pl-PL" sz="20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403" y="1536174"/>
            <a:ext cx="3222757" cy="2743498"/>
          </a:xfrm>
          <a:prstGeom prst="rect">
            <a:avLst/>
          </a:prstGeom>
        </p:spPr>
      </p:pic>
      <p:sp>
        <p:nvSpPr>
          <p:cNvPr id="7" name="Prostokąt 1"/>
          <p:cNvSpPr>
            <a:spLocks noChangeArrowheads="1"/>
          </p:cNvSpPr>
          <p:nvPr/>
        </p:nvSpPr>
        <p:spPr bwMode="auto">
          <a:xfrm>
            <a:off x="2228582" y="117266"/>
            <a:ext cx="51122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2000" b="1" dirty="0">
                <a:solidFill>
                  <a:schemeClr val="bg1"/>
                </a:solidFill>
                <a:latin typeface="Arial" panose="020B0604020202020204" pitchFamily="34" charset="0"/>
              </a:rPr>
              <a:t>Zmienimy te </a:t>
            </a:r>
            <a:r>
              <a:rPr lang="pl-PL" altLang="pl-PL" sz="2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miejsce !</a:t>
            </a:r>
            <a:endParaRPr lang="pl-PL" altLang="pl-PL" sz="2000" b="1" dirty="0" smtClean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8"/>
          <p:cNvSpPr>
            <a:spLocks noChangeArrowheads="1"/>
          </p:cNvSpPr>
          <p:nvPr/>
        </p:nvSpPr>
        <p:spPr bwMode="auto">
          <a:xfrm>
            <a:off x="107504" y="1099106"/>
            <a:ext cx="4887424" cy="5405502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txBody>
          <a:bodyPr/>
          <a:lstStyle>
            <a:lvl1pPr marL="228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altLang="pl-PL" sz="2000" b="1" dirty="0">
                <a:solidFill>
                  <a:srgbClr val="FF0000"/>
                </a:solidFill>
              </a:rPr>
              <a:t>Kłodzko Miasto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altLang="pl-PL" sz="2000" dirty="0" smtClean="0"/>
              <a:t>większa liczba pociągów – lepsza </a:t>
            </a:r>
            <a:r>
              <a:rPr lang="pl-PL" sz="2000" dirty="0" smtClean="0">
                <a:ea typeface="Times New Roman" panose="02020603050405020304" pitchFamily="18" charset="0"/>
              </a:rPr>
              <a:t>dostępności dla pasażerów kolei 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2000" dirty="0" smtClean="0">
                <a:ea typeface="Times New Roman" panose="02020603050405020304" pitchFamily="18" charset="0"/>
              </a:rPr>
              <a:t>przystosowanie stacji dla potrzeb osób o ograniczonej możliwości poruszania się </a:t>
            </a:r>
          </a:p>
          <a:p>
            <a:pPr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2000" dirty="0" smtClean="0">
                <a:ea typeface="Times New Roman" panose="02020603050405020304" pitchFamily="18" charset="0"/>
              </a:rPr>
              <a:t>zwiększenie poziomu bezpieczeństwa </a:t>
            </a:r>
          </a:p>
          <a:p>
            <a:pPr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2000" dirty="0" smtClean="0">
                <a:ea typeface="Times New Roman" panose="02020603050405020304" pitchFamily="18" charset="0"/>
              </a:rPr>
              <a:t>poprawa warunków pracy </a:t>
            </a:r>
          </a:p>
          <a:p>
            <a:pPr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l-PL" altLang="pl-PL" sz="2000" dirty="0" smtClean="0"/>
              <a:t>zmniejszenie oddziaływania transportu na środowisko</a:t>
            </a:r>
          </a:p>
          <a:p>
            <a:pPr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pl-PL" altLang="pl-PL" sz="2000" dirty="0" smtClean="0"/>
              <a:t>Sprawniejszy przewóz towarów </a:t>
            </a:r>
            <a:endParaRPr lang="pl-PL" altLang="pl-PL" sz="2000" dirty="0" smtClean="0"/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altLang="pl-PL" sz="2000" dirty="0" smtClean="0"/>
              <a:t>mniejsze koszty utrzymania linii 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pl-PL" altLang="pl-PL" sz="2000" dirty="0" smtClean="0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0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FA9F3E0B-4106-4301-B58F-F6D1F93D0CA6}" type="slidenum">
              <a:rPr lang="en-US" altLang="pl-PL" smtClean="0">
                <a:latin typeface="Arial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en-US" altLang="pl-PL">
              <a:latin typeface="Arial"/>
              <a:cs typeface="+mn-cs"/>
            </a:endParaRPr>
          </a:p>
        </p:txBody>
      </p:sp>
      <p:sp>
        <p:nvSpPr>
          <p:cNvPr id="35845" name="Prostokąt 4"/>
          <p:cNvSpPr>
            <a:spLocks noChangeArrowheads="1"/>
          </p:cNvSpPr>
          <p:nvPr/>
        </p:nvSpPr>
        <p:spPr bwMode="auto">
          <a:xfrm>
            <a:off x="2159732" y="116632"/>
            <a:ext cx="568863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2000" b="1" dirty="0" smtClean="0">
                <a:solidFill>
                  <a:schemeClr val="bg1"/>
                </a:solidFill>
              </a:rPr>
              <a:t>Podstawowe korzyści z realizacji projektu</a:t>
            </a:r>
            <a:endParaRPr lang="pl-PL" altLang="pl-PL" sz="1800" b="1" dirty="0">
              <a:solidFill>
                <a:schemeClr val="bg1"/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948132"/>
            <a:ext cx="3083842" cy="2556476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099106"/>
            <a:ext cx="3079254" cy="2502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pole tekstowe 3"/>
          <p:cNvSpPr txBox="1">
            <a:spLocks noChangeArrowheads="1"/>
          </p:cNvSpPr>
          <p:nvPr/>
        </p:nvSpPr>
        <p:spPr bwMode="auto">
          <a:xfrm>
            <a:off x="1619672" y="17968"/>
            <a:ext cx="626564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28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Zmieniamy Kłodzko Główne </a:t>
            </a:r>
            <a:endParaRPr lang="pl-PL" altLang="pl-PL" sz="2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3558" name="Obraz 6" descr="logo_pkp_plk_s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19" t="2" r="-4550" b="-10881"/>
          <a:stretch>
            <a:fillRect/>
          </a:stretch>
        </p:blipFill>
        <p:spPr bwMode="auto">
          <a:xfrm>
            <a:off x="3402013" y="6398176"/>
            <a:ext cx="1981200" cy="34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7"/>
          <p:cNvSpPr txBox="1"/>
          <p:nvPr/>
        </p:nvSpPr>
        <p:spPr>
          <a:xfrm>
            <a:off x="503706" y="1197989"/>
            <a:ext cx="8136588" cy="510601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/>
            <a:r>
              <a:rPr lang="pl-PL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Stacja Kłodzko Główne</a:t>
            </a:r>
          </a:p>
          <a:p>
            <a:pPr eaLnBrk="1" hangingPunct="1"/>
            <a:r>
              <a:rPr lang="pl-PL" dirty="0" smtClean="0">
                <a:solidFill>
                  <a:schemeClr val="tx1"/>
                </a:solidFill>
                <a:latin typeface="Arial" panose="020B0604020202020204" pitchFamily="34" charset="0"/>
              </a:rPr>
              <a:t>przebudowa  2 peronów </a:t>
            </a:r>
          </a:p>
          <a:p>
            <a:pPr eaLnBrk="1" hangingPunct="1"/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</a:rPr>
              <a:t>p</a:t>
            </a:r>
            <a:r>
              <a:rPr lang="pl-PL" dirty="0" smtClean="0">
                <a:solidFill>
                  <a:schemeClr val="tx1"/>
                </a:solidFill>
                <a:latin typeface="Arial" panose="020B0604020202020204" pitchFamily="34" charset="0"/>
              </a:rPr>
              <a:t>rzebudowa torów </a:t>
            </a:r>
          </a:p>
          <a:p>
            <a:pPr eaLnBrk="1" hangingPunct="1"/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</a:rPr>
              <a:t>b</a:t>
            </a:r>
            <a:r>
              <a:rPr lang="pl-PL" dirty="0" smtClean="0">
                <a:solidFill>
                  <a:schemeClr val="tx1"/>
                </a:solidFill>
                <a:latin typeface="Arial" panose="020B0604020202020204" pitchFamily="34" charset="0"/>
              </a:rPr>
              <a:t>udowa </a:t>
            </a:r>
            <a:r>
              <a:rPr lang="pl-PL" dirty="0" smtClean="0">
                <a:solidFill>
                  <a:schemeClr val="tx1"/>
                </a:solidFill>
                <a:latin typeface="Arial" panose="020B0604020202020204" pitchFamily="34" charset="0"/>
              </a:rPr>
              <a:t>nowego dojścia do peronu nr 3</a:t>
            </a:r>
          </a:p>
          <a:p>
            <a:pPr eaLnBrk="1" hangingPunct="1"/>
            <a:r>
              <a:rPr lang="pl-PL" dirty="0" smtClean="0">
                <a:solidFill>
                  <a:schemeClr val="tx1"/>
                </a:solidFill>
                <a:latin typeface="Arial" panose="020B0604020202020204" pitchFamily="34" charset="0"/>
              </a:rPr>
              <a:t>przebudowa </a:t>
            </a:r>
            <a:r>
              <a:rPr lang="pl-PL" dirty="0" smtClean="0">
                <a:solidFill>
                  <a:schemeClr val="tx1"/>
                </a:solidFill>
                <a:latin typeface="Arial" panose="020B0604020202020204" pitchFamily="34" charset="0"/>
              </a:rPr>
              <a:t>4 obiektów inżynieryjnych</a:t>
            </a:r>
          </a:p>
          <a:p>
            <a:pPr eaLnBrk="1" hangingPunct="1"/>
            <a:r>
              <a:rPr lang="pl-PL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</a:p>
          <a:p>
            <a:pPr eaLnBrk="1" hangingPunct="1"/>
            <a:r>
              <a:rPr lang="pl-PL" b="1" dirty="0">
                <a:solidFill>
                  <a:schemeClr val="tx1"/>
                </a:solidFill>
                <a:latin typeface="Arial" panose="020B0604020202020204" pitchFamily="34" charset="0"/>
              </a:rPr>
              <a:t>Podstawowe korzyści z realizacji 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altLang="pl-PL" dirty="0"/>
              <a:t>większa liczba pociągów – </a:t>
            </a:r>
            <a:r>
              <a:rPr lang="pl-PL" altLang="pl-PL" dirty="0" smtClean="0"/>
              <a:t>lepsza </a:t>
            </a:r>
            <a:r>
              <a:rPr lang="pl-PL" dirty="0">
                <a:ea typeface="Times New Roman" panose="02020603050405020304" pitchFamily="18" charset="0"/>
              </a:rPr>
              <a:t>dostępności dla pasażerów kolei 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dirty="0">
                <a:ea typeface="Times New Roman" panose="02020603050405020304" pitchFamily="18" charset="0"/>
              </a:rPr>
              <a:t>przystosowanie stacji dla potrzeb osób o ograniczonej możliwości poruszania się </a:t>
            </a:r>
          </a:p>
          <a:p>
            <a:pPr marL="285750" indent="-28575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dirty="0">
                <a:ea typeface="Times New Roman" panose="02020603050405020304" pitchFamily="18" charset="0"/>
              </a:rPr>
              <a:t>zwiększenie poziomu bezpieczeństwa </a:t>
            </a:r>
          </a:p>
          <a:p>
            <a:pPr marL="285750" indent="-28575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dirty="0">
                <a:ea typeface="Times New Roman" panose="02020603050405020304" pitchFamily="18" charset="0"/>
              </a:rPr>
              <a:t>poprawa warunków pracy </a:t>
            </a:r>
          </a:p>
          <a:p>
            <a:pPr marL="285750" indent="-28575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altLang="pl-PL" dirty="0"/>
              <a:t>zmniejszenie oddziaływania transportu na środowisko</a:t>
            </a:r>
          </a:p>
          <a:p>
            <a:pPr marL="285750" indent="-28575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altLang="pl-PL" dirty="0"/>
              <a:t>Sprawniejszy przewóz towarów 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altLang="pl-PL" dirty="0"/>
              <a:t>mniejsze koszty utrzymania linii </a:t>
            </a:r>
            <a:endParaRPr lang="pl-PL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 eaLnBrk="1" hangingPunct="1"/>
            <a:r>
              <a:rPr lang="pl-PL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Wartość umowy: 25 398 </a:t>
            </a:r>
            <a:r>
              <a:rPr lang="pl-PL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594 zł (netto</a:t>
            </a:r>
            <a:r>
              <a:rPr lang="pl-PL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)</a:t>
            </a:r>
          </a:p>
          <a:p>
            <a:pPr algn="ctr" eaLnBrk="1" hangingPunct="1"/>
            <a:r>
              <a:rPr lang="pl-PL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Termin realizacji: sierpień 2018 r.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741" y="1103815"/>
            <a:ext cx="3096344" cy="218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1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pole tekstowe 3"/>
          <p:cNvSpPr txBox="1">
            <a:spLocks noChangeArrowheads="1"/>
          </p:cNvSpPr>
          <p:nvPr/>
        </p:nvSpPr>
        <p:spPr bwMode="auto">
          <a:xfrm>
            <a:off x="2123728" y="0"/>
            <a:ext cx="78485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28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Dolny Śląsk nowoczesne </a:t>
            </a:r>
            <a:r>
              <a:rPr lang="pl-PL" altLang="pl-PL" sz="28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s</a:t>
            </a:r>
            <a:r>
              <a:rPr lang="pl-PL" altLang="pl-PL" sz="28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tacje</a:t>
            </a:r>
            <a:endParaRPr lang="pl-PL" altLang="pl-PL" sz="2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3558" name="Obraz 6" descr="logo_pkp_plk_s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19" t="2" r="-4550" b="-10881"/>
          <a:stretch>
            <a:fillRect/>
          </a:stretch>
        </p:blipFill>
        <p:spPr bwMode="auto">
          <a:xfrm>
            <a:off x="3402013" y="6398176"/>
            <a:ext cx="1981200" cy="34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e tekstowe 7"/>
          <p:cNvSpPr txBox="1"/>
          <p:nvPr/>
        </p:nvSpPr>
        <p:spPr>
          <a:xfrm>
            <a:off x="251520" y="1340768"/>
            <a:ext cx="5256268" cy="378565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Zmodernizowane stacje i przystanki </a:t>
            </a:r>
            <a:r>
              <a:rPr lang="pl-P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pl-P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linii </a:t>
            </a:r>
            <a:r>
              <a:rPr lang="pl-P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nr </a:t>
            </a:r>
            <a:r>
              <a:rPr lang="pl-P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274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pl-P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Wrocław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Zachodni, </a:t>
            </a:r>
            <a:endParaRPr lang="pl-P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Smolec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Kąty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Wrocławskie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Mietków, </a:t>
            </a:r>
            <a:endParaRPr lang="pl-P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Imbramowice, Jaworzyna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Śląska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Wałbrzych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Miasto, </a:t>
            </a:r>
            <a:endParaRPr lang="pl-P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Boguszów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Gorce Wschód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Boguszów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Gorce Zachód, </a:t>
            </a:r>
            <a:endParaRPr lang="pl-P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Marciszów, Ciechanowice, Janowice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Wielkie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Wojanów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pl-P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Jelenia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Góra.</a:t>
            </a:r>
          </a:p>
          <a:p>
            <a:endParaRPr lang="pl-P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Świebodzice,</a:t>
            </a:r>
          </a:p>
          <a:p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Wałbrzych Szczawienko</a:t>
            </a:r>
          </a:p>
          <a:p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Wałbrzych Centrum</a:t>
            </a:r>
          </a:p>
          <a:p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Legnica</a:t>
            </a:r>
          </a:p>
          <a:p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Lubin</a:t>
            </a:r>
          </a:p>
          <a:p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Rudna Gwizdanów</a:t>
            </a:r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5663484" y="1268760"/>
            <a:ext cx="3125695" cy="26776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FF0000"/>
                </a:solidFill>
              </a:rPr>
              <a:t>W latach 2017 – 2019 </a:t>
            </a:r>
          </a:p>
          <a:p>
            <a:pPr algn="ctr"/>
            <a:r>
              <a:rPr lang="pl-PL" sz="2400" b="1" dirty="0" smtClean="0">
                <a:solidFill>
                  <a:srgbClr val="FF0000"/>
                </a:solidFill>
              </a:rPr>
              <a:t>na przebudowę dolnośląskich stacji                i przystanków  przeznaczono             ponad</a:t>
            </a:r>
          </a:p>
          <a:p>
            <a:pPr algn="ctr"/>
            <a:r>
              <a:rPr lang="pl-PL" sz="2400" b="1" dirty="0" smtClean="0">
                <a:solidFill>
                  <a:srgbClr val="FF0000"/>
                </a:solidFill>
              </a:rPr>
              <a:t>300 mln zł </a:t>
            </a:r>
            <a:endParaRPr lang="pl-PL" sz="2400" b="1" dirty="0">
              <a:solidFill>
                <a:srgbClr val="FF0000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484" y="4084013"/>
            <a:ext cx="3125695" cy="208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21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836712"/>
            <a:ext cx="6308397" cy="5589240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96752"/>
            <a:ext cx="2843808" cy="1895872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65" y="3861048"/>
            <a:ext cx="2964750" cy="2223562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909" y="4794804"/>
            <a:ext cx="2592288" cy="1944216"/>
          </a:xfrm>
          <a:prstGeom prst="rect">
            <a:avLst/>
          </a:prstGeom>
        </p:spPr>
      </p:pic>
      <p:sp>
        <p:nvSpPr>
          <p:cNvPr id="7" name="Objaśnienie liniowe 3 6"/>
          <p:cNvSpPr/>
          <p:nvPr/>
        </p:nvSpPr>
        <p:spPr>
          <a:xfrm>
            <a:off x="2051720" y="1196752"/>
            <a:ext cx="1187624" cy="504056"/>
          </a:xfrm>
          <a:prstGeom prst="borderCallout3">
            <a:avLst/>
          </a:prstGeom>
          <a:solidFill>
            <a:schemeClr val="bg1"/>
          </a:solidFill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0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</a:t>
            </a:r>
            <a:r>
              <a:rPr lang="pl-PL" sz="105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race na stacji Lubin Górniczy</a:t>
            </a:r>
            <a:endParaRPr lang="pl-PL" sz="105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Objaśnienie liniowe 3 8"/>
          <p:cNvSpPr/>
          <p:nvPr/>
        </p:nvSpPr>
        <p:spPr>
          <a:xfrm>
            <a:off x="2051720" y="3847149"/>
            <a:ext cx="1226060" cy="504056"/>
          </a:xfrm>
          <a:prstGeom prst="borderCallout3">
            <a:avLst/>
          </a:prstGeom>
          <a:solidFill>
            <a:schemeClr val="bg1"/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0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</a:t>
            </a:r>
            <a:r>
              <a:rPr lang="pl-PL" sz="105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odernizacja stacji Świebodzice</a:t>
            </a:r>
            <a:endParaRPr lang="pl-PL" sz="105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Objaśnienie liniowe 3 9"/>
          <p:cNvSpPr/>
          <p:nvPr/>
        </p:nvSpPr>
        <p:spPr>
          <a:xfrm>
            <a:off x="7846850" y="4797152"/>
            <a:ext cx="1226060" cy="504056"/>
          </a:xfrm>
          <a:prstGeom prst="borderCallout3">
            <a:avLst/>
          </a:prstGeom>
          <a:solidFill>
            <a:schemeClr val="bg1"/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0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</a:t>
            </a:r>
            <a:r>
              <a:rPr lang="pl-PL" sz="105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odernizacja stacji Kłodzko Główne</a:t>
            </a:r>
            <a:endParaRPr lang="pl-PL" sz="105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2" name="Łącznik prosty ze strzałką 11"/>
          <p:cNvCxnSpPr/>
          <p:nvPr/>
        </p:nvCxnSpPr>
        <p:spPr>
          <a:xfrm>
            <a:off x="3277780" y="1412776"/>
            <a:ext cx="1366228" cy="36004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ze strzałką 13"/>
          <p:cNvCxnSpPr/>
          <p:nvPr/>
        </p:nvCxnSpPr>
        <p:spPr>
          <a:xfrm flipV="1">
            <a:off x="3263626" y="3545632"/>
            <a:ext cx="1584176" cy="30151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Łącznik prosty ze strzałką 17"/>
          <p:cNvCxnSpPr/>
          <p:nvPr/>
        </p:nvCxnSpPr>
        <p:spPr>
          <a:xfrm flipH="1">
            <a:off x="5580113" y="4869160"/>
            <a:ext cx="907796" cy="4729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ole tekstowe 20"/>
          <p:cNvSpPr txBox="1"/>
          <p:nvPr/>
        </p:nvSpPr>
        <p:spPr>
          <a:xfrm>
            <a:off x="2627784" y="188640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chemeClr val="bg1"/>
                </a:solidFill>
              </a:rPr>
              <a:t>Modernizowane stacje i przystanki na Dolnym Śląsku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37224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ja_plk_1">
  <a:themeElements>
    <a:clrScheme name="Niestandardowy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F497D"/>
      </a:accent1>
      <a:accent2>
        <a:srgbClr val="FFC000"/>
      </a:accent2>
      <a:accent3>
        <a:srgbClr val="BFBFBF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C0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otyw pakietu Office">
  <a:themeElements>
    <a:clrScheme name="Prezentacja PKP PLK">
      <a:dk1>
        <a:srgbClr val="000000"/>
      </a:dk1>
      <a:lt1>
        <a:sysClr val="window" lastClr="FFFFFF"/>
      </a:lt1>
      <a:dk2>
        <a:srgbClr val="1F497D"/>
      </a:dk2>
      <a:lt2>
        <a:srgbClr val="FFFFFF"/>
      </a:lt2>
      <a:accent1>
        <a:srgbClr val="004D84"/>
      </a:accent1>
      <a:accent2>
        <a:srgbClr val="FDC90C"/>
      </a:accent2>
      <a:accent3>
        <a:srgbClr val="D9DADA"/>
      </a:accent3>
      <a:accent4>
        <a:srgbClr val="8064A2"/>
      </a:accent4>
      <a:accent5>
        <a:srgbClr val="4BACC6"/>
      </a:accent5>
      <a:accent6>
        <a:srgbClr val="F79646"/>
      </a:accent6>
      <a:hlink>
        <a:srgbClr val="004D84"/>
      </a:hlink>
      <a:folHlink>
        <a:srgbClr val="FDC90C"/>
      </a:folHlink>
    </a:clrScheme>
    <a:fontScheme name="wzorzec prezentacji PKP PL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prezentacja_plk_1</Template>
  <TotalTime>5460</TotalTime>
  <Words>472</Words>
  <Application>Microsoft Office PowerPoint</Application>
  <PresentationFormat>Pokaz na ekranie (4:3)</PresentationFormat>
  <Paragraphs>124</Paragraphs>
  <Slides>11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11</vt:i4>
      </vt:variant>
    </vt:vector>
  </HeadingPairs>
  <TitlesOfParts>
    <vt:vector size="17" baseType="lpstr">
      <vt:lpstr>Arial</vt:lpstr>
      <vt:lpstr>Calibri</vt:lpstr>
      <vt:lpstr>Times New Roman</vt:lpstr>
      <vt:lpstr>Wingdings</vt:lpstr>
      <vt:lpstr>prezentacja_plk_1</vt:lpstr>
      <vt:lpstr>1_Motyw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PKP Polskie Linie Kolejowe S.A.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SG2-DTP-ILG5a-DM</dc:creator>
  <cp:lastModifiedBy>Siemieniec Mirosław</cp:lastModifiedBy>
  <cp:revision>348</cp:revision>
  <cp:lastPrinted>2017-08-04T05:41:09Z</cp:lastPrinted>
  <dcterms:created xsi:type="dcterms:W3CDTF">2013-12-09T13:45:32Z</dcterms:created>
  <dcterms:modified xsi:type="dcterms:W3CDTF">2018-06-11T06:16:43Z</dcterms:modified>
</cp:coreProperties>
</file>