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56" r:id="rId2"/>
    <p:sldId id="300" r:id="rId3"/>
    <p:sldId id="274" r:id="rId4"/>
    <p:sldId id="275" r:id="rId5"/>
    <p:sldId id="301" r:id="rId6"/>
    <p:sldId id="285" r:id="rId7"/>
    <p:sldId id="287" r:id="rId8"/>
    <p:sldId id="297" r:id="rId9"/>
    <p:sldId id="290" r:id="rId10"/>
    <p:sldId id="291" r:id="rId11"/>
    <p:sldId id="303" r:id="rId12"/>
    <p:sldId id="296" r:id="rId13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60"/>
  </p:normalViewPr>
  <p:slideViewPr>
    <p:cSldViewPr>
      <p:cViewPr varScale="1">
        <p:scale>
          <a:sx n="110" d="100"/>
          <a:sy n="110" d="100"/>
        </p:scale>
        <p:origin x="166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655A1-9105-4901-9EBD-447C69AD5094}" type="datetimeFigureOut">
              <a:rPr lang="pl-PL" smtClean="0"/>
              <a:pPr/>
              <a:t>2017-06-30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A0E3C-FA3F-44A5-B5B3-AC2943C5564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8959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85829-E099-4026-947E-31CFF2B5CBA3}" type="datetimeFigureOut">
              <a:rPr lang="pl-PL" smtClean="0"/>
              <a:pPr/>
              <a:t>2017-06-30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10C69-2396-4545-AA55-A967198262E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793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10C69-2396-4545-AA55-A967198262E4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2333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10C69-2396-4545-AA55-A967198262E4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2265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8B0B-3E61-4E0A-ADED-3010F97506A4}" type="datetimeFigureOut">
              <a:rPr lang="pl-PL" smtClean="0"/>
              <a:pPr/>
              <a:t>2017-06-30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8710-1086-4E3C-ADA6-75BC9BF3C6D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366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8B0B-3E61-4E0A-ADED-3010F97506A4}" type="datetimeFigureOut">
              <a:rPr lang="pl-PL" smtClean="0"/>
              <a:pPr/>
              <a:t>2017-06-30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8710-1086-4E3C-ADA6-75BC9BF3C6D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2424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8B0B-3E61-4E0A-ADED-3010F97506A4}" type="datetimeFigureOut">
              <a:rPr lang="pl-PL" smtClean="0"/>
              <a:pPr/>
              <a:t>2017-06-30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8710-1086-4E3C-ADA6-75BC9BF3C6D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8997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8B0B-3E61-4E0A-ADED-3010F97506A4}" type="datetimeFigureOut">
              <a:rPr lang="pl-PL" smtClean="0"/>
              <a:pPr/>
              <a:t>2017-06-30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8710-1086-4E3C-ADA6-75BC9BF3C6D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4070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8B0B-3E61-4E0A-ADED-3010F97506A4}" type="datetimeFigureOut">
              <a:rPr lang="pl-PL" smtClean="0"/>
              <a:pPr/>
              <a:t>2017-06-30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8710-1086-4E3C-ADA6-75BC9BF3C6D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1401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8B0B-3E61-4E0A-ADED-3010F97506A4}" type="datetimeFigureOut">
              <a:rPr lang="pl-PL" smtClean="0"/>
              <a:pPr/>
              <a:t>2017-06-30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8710-1086-4E3C-ADA6-75BC9BF3C6D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810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8B0B-3E61-4E0A-ADED-3010F97506A4}" type="datetimeFigureOut">
              <a:rPr lang="pl-PL" smtClean="0"/>
              <a:pPr/>
              <a:t>2017-06-30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8710-1086-4E3C-ADA6-75BC9BF3C6D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5145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8B0B-3E61-4E0A-ADED-3010F97506A4}" type="datetimeFigureOut">
              <a:rPr lang="pl-PL" smtClean="0"/>
              <a:pPr/>
              <a:t>2017-06-30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8710-1086-4E3C-ADA6-75BC9BF3C6D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260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8B0B-3E61-4E0A-ADED-3010F97506A4}" type="datetimeFigureOut">
              <a:rPr lang="pl-PL" smtClean="0"/>
              <a:pPr/>
              <a:t>2017-06-30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8710-1086-4E3C-ADA6-75BC9BF3C6D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8352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8B0B-3E61-4E0A-ADED-3010F97506A4}" type="datetimeFigureOut">
              <a:rPr lang="pl-PL" smtClean="0"/>
              <a:pPr/>
              <a:t>2017-06-30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8710-1086-4E3C-ADA6-75BC9BF3C6D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4245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8B0B-3E61-4E0A-ADED-3010F97506A4}" type="datetimeFigureOut">
              <a:rPr lang="pl-PL" smtClean="0"/>
              <a:pPr/>
              <a:t>2017-06-30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8710-1086-4E3C-ADA6-75BC9BF3C6D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5882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48B0B-3E61-4E0A-ADED-3010F97506A4}" type="datetimeFigureOut">
              <a:rPr lang="pl-PL" smtClean="0"/>
              <a:pPr/>
              <a:t>2017-06-30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28710-1086-4E3C-ADA6-75BC9BF3C6D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4948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Kuba\PKP\Konferencja 1\Prezentacja\estakad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" b="13104"/>
          <a:stretch/>
        </p:blipFill>
        <p:spPr bwMode="auto">
          <a:xfrm>
            <a:off x="0" y="2379600"/>
            <a:ext cx="7288801" cy="44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Kuba\PKP\Konferencja 1\Prezentacja\logoty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7159"/>
            <a:ext cx="7454503" cy="85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176593"/>
            <a:ext cx="1440160" cy="49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728077" y="1052736"/>
            <a:ext cx="6678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b="1" dirty="0">
                <a:solidFill>
                  <a:srgbClr val="034EA2"/>
                </a:solidFill>
                <a:latin typeface="Ubuntu" panose="020B0504030602030204" pitchFamily="34" charset="0"/>
              </a:rPr>
              <a:t>Kolejowa odnowa</a:t>
            </a:r>
          </a:p>
          <a:p>
            <a:r>
              <a:rPr lang="pl-PL" sz="2000" dirty="0">
                <a:solidFill>
                  <a:srgbClr val="034EA2"/>
                </a:solidFill>
                <a:latin typeface="Ubuntu" panose="020B0504030602030204" pitchFamily="34" charset="0"/>
              </a:rPr>
              <a:t>Modernizacja </a:t>
            </a:r>
            <a:r>
              <a:rPr lang="pl-PL" sz="2000" dirty="0" smtClean="0">
                <a:solidFill>
                  <a:srgbClr val="034EA2"/>
                </a:solidFill>
                <a:latin typeface="Ubuntu" panose="020B0504030602030204" pitchFamily="34" charset="0"/>
              </a:rPr>
              <a:t>estakady w </a:t>
            </a:r>
            <a:r>
              <a:rPr lang="pl-PL" sz="2000" dirty="0">
                <a:solidFill>
                  <a:srgbClr val="034EA2"/>
                </a:solidFill>
                <a:latin typeface="Ubuntu" panose="020B0504030602030204" pitchFamily="34" charset="0"/>
              </a:rPr>
              <a:t>Gorzowie Wielkopolskim</a:t>
            </a:r>
          </a:p>
        </p:txBody>
      </p:sp>
      <p:sp>
        <p:nvSpPr>
          <p:cNvPr id="6" name="Prostokąt 5"/>
          <p:cNvSpPr/>
          <p:nvPr/>
        </p:nvSpPr>
        <p:spPr>
          <a:xfrm>
            <a:off x="2286000" y="2708920"/>
            <a:ext cx="6678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altLang="pl-PL" sz="1400" b="1" dirty="0">
                <a:solidFill>
                  <a:srgbClr val="034EA2"/>
                </a:solidFill>
                <a:latin typeface="Ubuntu" panose="020B05040306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Projekt </a:t>
            </a:r>
            <a:r>
              <a:rPr lang="pl-PL" altLang="pl-PL" sz="1400" b="1" dirty="0" err="1">
                <a:solidFill>
                  <a:srgbClr val="034EA2"/>
                </a:solidFill>
                <a:latin typeface="Ubuntu" panose="020B05040306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POIiŚ</a:t>
            </a:r>
            <a:r>
              <a:rPr lang="pl-PL" altLang="pl-PL" sz="1400" b="1" dirty="0">
                <a:solidFill>
                  <a:srgbClr val="034EA2"/>
                </a:solidFill>
                <a:latin typeface="Ubuntu" panose="020B05040306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altLang="pl-PL" sz="1400" b="1" dirty="0" smtClean="0">
                <a:solidFill>
                  <a:srgbClr val="034EA2"/>
                </a:solidFill>
                <a:latin typeface="Ubuntu" panose="020B05040306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5.2-12.1 „</a:t>
            </a:r>
            <a:r>
              <a:rPr lang="pl-PL" altLang="pl-PL" sz="1400" dirty="0" smtClean="0">
                <a:solidFill>
                  <a:srgbClr val="034EA2"/>
                </a:solidFill>
                <a:latin typeface="Ubuntu" panose="020B05040306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Poprawa </a:t>
            </a:r>
            <a:r>
              <a:rPr lang="pl-PL" altLang="pl-PL" sz="1400" dirty="0">
                <a:solidFill>
                  <a:srgbClr val="034EA2"/>
                </a:solidFill>
                <a:latin typeface="Ubuntu" panose="020B05040306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stanu technicznego obiektów inżynieryjnych etap I Modernizacja estakady kolejowej w Gorzowie </a:t>
            </a:r>
            <a:r>
              <a:rPr lang="pl-PL" altLang="pl-PL" sz="1400" dirty="0" smtClean="0">
                <a:solidFill>
                  <a:srgbClr val="034EA2"/>
                </a:solidFill>
                <a:latin typeface="Ubuntu" panose="020B05040306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Wielkopolskim” jest współfinansowany przez Unię Europejską w ramach Programu Operacyjnego Infrastruktura i Środowisko</a:t>
            </a:r>
            <a:endParaRPr lang="pl-PL" sz="1400" dirty="0">
              <a:solidFill>
                <a:srgbClr val="034EA2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60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559464BE-47C1-4C3D-ACB3-F99F6EBFE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126876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E527BF0B-D844-4B6E-8023-B1AD7C4A1A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5" y="-101861"/>
            <a:ext cx="3560045" cy="180266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39DA734C-E830-42D9-91F8-B4F024BF8488}"/>
              </a:ext>
            </a:extLst>
          </p:cNvPr>
          <p:cNvSpPr txBox="1"/>
          <p:nvPr/>
        </p:nvSpPr>
        <p:spPr>
          <a:xfrm>
            <a:off x="3428992" y="428604"/>
            <a:ext cx="55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b="1" dirty="0" smtClean="0">
                <a:solidFill>
                  <a:schemeClr val="bg1"/>
                </a:solidFill>
                <a:latin typeface="Ubuntu" pitchFamily="34" charset="0"/>
                <a:cs typeface="Arial" panose="020B0604020202020204" pitchFamily="34" charset="0"/>
              </a:rPr>
              <a:t>Zmiany w komunikacji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DF631557-F924-4E0D-BE95-43BA0AB1089C}"/>
              </a:ext>
            </a:extLst>
          </p:cNvPr>
          <p:cNvSpPr txBox="1"/>
          <p:nvPr/>
        </p:nvSpPr>
        <p:spPr>
          <a:xfrm>
            <a:off x="575557" y="2048649"/>
            <a:ext cx="79928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34EA2"/>
                </a:solidFill>
                <a:latin typeface="Ubuntu" pitchFamily="34" charset="0"/>
              </a:rPr>
              <a:t>Na czas zamknięcia </a:t>
            </a:r>
            <a:r>
              <a:rPr lang="pl-PL" sz="1400" dirty="0" smtClean="0">
                <a:solidFill>
                  <a:srgbClr val="034EA2"/>
                </a:solidFill>
                <a:latin typeface="Ubuntu" pitchFamily="34" charset="0"/>
              </a:rPr>
              <a:t>linii </a:t>
            </a:r>
            <a:r>
              <a:rPr lang="pl-PL" sz="1400" dirty="0">
                <a:solidFill>
                  <a:srgbClr val="034EA2"/>
                </a:solidFill>
                <a:latin typeface="Ubuntu" pitchFamily="34" charset="0"/>
              </a:rPr>
              <a:t>kolejowej pomiędzy Gorzowem Wielkopolskim a Gorzowem Wielkopolskim </a:t>
            </a:r>
            <a:r>
              <a:rPr lang="pl-PL" sz="1400" dirty="0" smtClean="0">
                <a:solidFill>
                  <a:srgbClr val="034EA2"/>
                </a:solidFill>
                <a:latin typeface="Ubuntu" pitchFamily="34" charset="0"/>
              </a:rPr>
              <a:t>Wschodnim przewoźnicy uruchomili zastępczą komunikację autobusową skorelowaną </a:t>
            </a:r>
            <a:r>
              <a:rPr lang="pl-PL" sz="1400" dirty="0">
                <a:solidFill>
                  <a:srgbClr val="034EA2"/>
                </a:solidFill>
                <a:latin typeface="Ubuntu" pitchFamily="34" charset="0"/>
              </a:rPr>
              <a:t>z rozkładami jazdy pociągów. </a:t>
            </a:r>
          </a:p>
          <a:p>
            <a:pPr algn="just"/>
            <a:endParaRPr lang="pl-PL" sz="1400" dirty="0" smtClean="0">
              <a:solidFill>
                <a:srgbClr val="034EA2"/>
              </a:solidFill>
              <a:latin typeface="Ubuntu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rgbClr val="034EA2"/>
                </a:solidFill>
                <a:latin typeface="Ubuntu" pitchFamily="34" charset="0"/>
              </a:rPr>
              <a:t>W związku z pracami remontowymi zamknięty został pas ruchu </a:t>
            </a:r>
            <a:r>
              <a:rPr lang="pl-PL" sz="1400" b="1" dirty="0" smtClean="0">
                <a:solidFill>
                  <a:srgbClr val="034EA2"/>
                </a:solidFill>
                <a:latin typeface="Ubuntu" pitchFamily="34" charset="0"/>
              </a:rPr>
              <a:t>ul. Spichrzowej od mostu Staromiejskiego do ul. Pionierów</a:t>
            </a:r>
            <a:r>
              <a:rPr lang="pl-PL" sz="1400" dirty="0" smtClean="0">
                <a:solidFill>
                  <a:srgbClr val="034EA2"/>
                </a:solidFill>
                <a:latin typeface="Ubuntu" pitchFamily="34" charset="0"/>
              </a:rPr>
              <a:t> (z zachowaniem przejezdności na skrzyżowaniu ulic Pionierów – Spichrzowa). Ul. Spichrzowa funkcjonować będzie jako droga </a:t>
            </a:r>
            <a:r>
              <a:rPr lang="pl-PL" sz="1400" b="1" dirty="0" smtClean="0">
                <a:solidFill>
                  <a:srgbClr val="034EA2"/>
                </a:solidFill>
                <a:latin typeface="Ubuntu" pitchFamily="34" charset="0"/>
              </a:rPr>
              <a:t>jednokierunkowa</a:t>
            </a:r>
            <a:r>
              <a:rPr lang="pl-PL" sz="1400" dirty="0" smtClean="0">
                <a:solidFill>
                  <a:srgbClr val="034EA2"/>
                </a:solidFill>
                <a:latin typeface="Ubuntu" pitchFamily="34" charset="0"/>
              </a:rPr>
              <a:t>. </a:t>
            </a:r>
          </a:p>
          <a:p>
            <a:pPr algn="just"/>
            <a:endParaRPr lang="pl-PL" sz="1400" dirty="0">
              <a:solidFill>
                <a:srgbClr val="034EA2"/>
              </a:solidFill>
              <a:latin typeface="Ubuntu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rgbClr val="034EA2"/>
                </a:solidFill>
                <a:latin typeface="Ubuntu" pitchFamily="34" charset="0"/>
              </a:rPr>
              <a:t>Zamknięta będzie połowa </a:t>
            </a:r>
            <a:r>
              <a:rPr lang="pl-PL" sz="1400" b="1" dirty="0" smtClean="0">
                <a:solidFill>
                  <a:srgbClr val="034EA2"/>
                </a:solidFill>
                <a:latin typeface="Ubuntu" pitchFamily="34" charset="0"/>
              </a:rPr>
              <a:t>ul. Nadbrzeżnej</a:t>
            </a:r>
            <a:r>
              <a:rPr lang="pl-PL" sz="1400" dirty="0" smtClean="0">
                <a:solidFill>
                  <a:srgbClr val="034EA2"/>
                </a:solidFill>
                <a:latin typeface="Ubuntu" pitchFamily="34" charset="0"/>
              </a:rPr>
              <a:t> (bulwar zachodni) oraz chodniki przylegające do estakady kolejowej na długości remontowanych nisz. </a:t>
            </a:r>
          </a:p>
          <a:p>
            <a:pPr algn="just"/>
            <a:endParaRPr lang="pl-PL" sz="1400" dirty="0">
              <a:solidFill>
                <a:srgbClr val="034EA2"/>
              </a:solidFill>
              <a:latin typeface="Ubuntu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rgbClr val="034EA2"/>
                </a:solidFill>
                <a:latin typeface="Ubuntu" pitchFamily="34" charset="0"/>
              </a:rPr>
              <a:t>Wkrótce rozpoczną się prace przy modernizacji wiaduktu stalowego nad </a:t>
            </a:r>
            <a:r>
              <a:rPr lang="pl-PL" sz="1400" b="1" dirty="0" smtClean="0">
                <a:solidFill>
                  <a:srgbClr val="034EA2"/>
                </a:solidFill>
                <a:latin typeface="Ubuntu" pitchFamily="34" charset="0"/>
              </a:rPr>
              <a:t>ul. Chrobrego </a:t>
            </a:r>
            <a:r>
              <a:rPr lang="pl-PL" sz="1400" dirty="0" smtClean="0">
                <a:solidFill>
                  <a:srgbClr val="034EA2"/>
                </a:solidFill>
                <a:latin typeface="Ubuntu" pitchFamily="34" charset="0"/>
              </a:rPr>
              <a:t>oraz przejazdu przy </a:t>
            </a:r>
            <a:r>
              <a:rPr lang="pl-PL" sz="1400" b="1" dirty="0" smtClean="0">
                <a:solidFill>
                  <a:srgbClr val="034EA2"/>
                </a:solidFill>
                <a:latin typeface="Ubuntu" pitchFamily="34" charset="0"/>
              </a:rPr>
              <a:t>ul. Wodnej</a:t>
            </a:r>
            <a:r>
              <a:rPr lang="pl-PL" sz="1400" dirty="0" smtClean="0">
                <a:solidFill>
                  <a:srgbClr val="034EA2"/>
                </a:solidFill>
                <a:latin typeface="Ubuntu" pitchFamily="34" charset="0"/>
              </a:rPr>
              <a:t>. </a:t>
            </a:r>
          </a:p>
          <a:p>
            <a:pPr algn="just"/>
            <a:endParaRPr lang="pl-PL" sz="1400" dirty="0">
              <a:solidFill>
                <a:srgbClr val="034EA2"/>
              </a:solidFill>
              <a:latin typeface="Ubunt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14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559464BE-47C1-4C3D-ACB3-F99F6EBFE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126876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E527BF0B-D844-4B6E-8023-B1AD7C4A1A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5" y="-101861"/>
            <a:ext cx="3560045" cy="1802669"/>
          </a:xfrm>
          <a:prstGeom prst="rect">
            <a:avLst/>
          </a:prstGeom>
        </p:spPr>
      </p:pic>
      <p:sp>
        <p:nvSpPr>
          <p:cNvPr id="19" name="pole tekstowe 7">
            <a:extLst>
              <a:ext uri="{FF2B5EF4-FFF2-40B4-BE49-F238E27FC236}">
                <a16:creationId xmlns="" xmlns:a16="http://schemas.microsoft.com/office/drawing/2014/main" id="{767E195C-36AB-4E48-9826-67D1CD312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93" y="1808294"/>
            <a:ext cx="8138016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1400" dirty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	</a:t>
            </a:r>
            <a:br>
              <a:rPr lang="pl-PL" altLang="pl-PL" sz="1400" dirty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</a:br>
            <a:r>
              <a:rPr lang="pl-PL" altLang="pl-PL" dirty="0" smtClean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Całkowity </a:t>
            </a:r>
            <a:r>
              <a:rPr lang="pl-PL" altLang="pl-PL" dirty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koszt projektu </a:t>
            </a:r>
            <a:r>
              <a:rPr lang="pl-PL" altLang="pl-PL" dirty="0" smtClean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brutto: </a:t>
            </a:r>
            <a:r>
              <a:rPr lang="pl-PL" altLang="pl-PL" b="1" dirty="0" smtClean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115,6 mln </a:t>
            </a:r>
            <a:r>
              <a:rPr lang="pl-PL" altLang="pl-PL" dirty="0" smtClean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PLN</a:t>
            </a:r>
          </a:p>
          <a:p>
            <a:endParaRPr lang="pl-PL" altLang="pl-PL" dirty="0" smtClean="0">
              <a:solidFill>
                <a:srgbClr val="034EA2"/>
              </a:solidFill>
              <a:latin typeface="Ubuntu" pitchFamily="34" charset="0"/>
              <a:cs typeface="Arial" panose="020B0604020202020204" pitchFamily="34" charset="0"/>
            </a:endParaRPr>
          </a:p>
          <a:p>
            <a:endParaRPr lang="pl-PL" altLang="pl-PL" dirty="0">
              <a:solidFill>
                <a:srgbClr val="034EA2"/>
              </a:solidFill>
              <a:latin typeface="Ubuntu" pitchFamily="34" charset="0"/>
              <a:cs typeface="Arial" panose="020B0604020202020204" pitchFamily="34" charset="0"/>
            </a:endParaRPr>
          </a:p>
          <a:p>
            <a:r>
              <a:rPr lang="pl-PL" altLang="pl-PL" dirty="0" smtClean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Wysokość dofinansowania z UE: </a:t>
            </a:r>
            <a:r>
              <a:rPr lang="pl-PL" altLang="pl-PL" b="1" dirty="0" smtClean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81,0 mln </a:t>
            </a:r>
            <a:r>
              <a:rPr lang="pl-PL" altLang="pl-PL" dirty="0" smtClean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PLN</a:t>
            </a:r>
            <a:r>
              <a:rPr lang="pl-PL" altLang="pl-PL" dirty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/>
            </a:r>
            <a:br>
              <a:rPr lang="pl-PL" altLang="pl-PL" dirty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</a:br>
            <a:r>
              <a:rPr lang="pl-PL" altLang="pl-PL" sz="1400" dirty="0" smtClean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  </a:t>
            </a:r>
            <a:endParaRPr lang="pl-PL" altLang="pl-PL" sz="1400" dirty="0">
              <a:solidFill>
                <a:srgbClr val="034EA2"/>
              </a:solidFill>
              <a:latin typeface="Ubuntu" pitchFamily="34" charset="0"/>
              <a:cs typeface="Arial" panose="020B0604020202020204" pitchFamily="34" charset="0"/>
            </a:endParaRPr>
          </a:p>
          <a:p>
            <a:endParaRPr lang="pl-PL" altLang="pl-PL" sz="1400" b="1" dirty="0" smtClean="0">
              <a:solidFill>
                <a:srgbClr val="034EA2"/>
              </a:solidFill>
              <a:latin typeface="Ubuntu" pitchFamily="34" charset="0"/>
              <a:cs typeface="Arial" panose="020B0604020202020204" pitchFamily="34" charset="0"/>
            </a:endParaRPr>
          </a:p>
          <a:p>
            <a:endParaRPr lang="pl-PL" altLang="pl-PL" sz="1400" dirty="0">
              <a:cs typeface="Arial" panose="020B0604020202020204" pitchFamily="34" charset="0"/>
            </a:endParaRPr>
          </a:p>
          <a:p>
            <a:pPr eaLnBrk="1" hangingPunct="1"/>
            <a:endParaRPr lang="pl-PL" altLang="pl-PL" sz="1400" dirty="0"/>
          </a:p>
        </p:txBody>
      </p:sp>
      <p:sp>
        <p:nvSpPr>
          <p:cNvPr id="12" name="pole tekstowe 11">
            <a:extLst>
              <a:ext uri="{FF2B5EF4-FFF2-40B4-BE49-F238E27FC236}">
                <a16:creationId xmlns="" xmlns:a16="http://schemas.microsoft.com/office/drawing/2014/main" id="{39DA734C-E830-42D9-91F8-B4F024BF8488}"/>
              </a:ext>
            </a:extLst>
          </p:cNvPr>
          <p:cNvSpPr txBox="1"/>
          <p:nvPr/>
        </p:nvSpPr>
        <p:spPr>
          <a:xfrm>
            <a:off x="4139952" y="404664"/>
            <a:ext cx="4215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  <a:latin typeface="Ubuntu" pitchFamily="34" charset="0"/>
              </a:rPr>
              <a:t>Wartość projektu</a:t>
            </a:r>
            <a:endParaRPr lang="pl-PL" sz="2800" b="1" dirty="0">
              <a:solidFill>
                <a:schemeClr val="bg1"/>
              </a:solidFill>
              <a:latin typeface="Ubuntu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315" y="1808294"/>
            <a:ext cx="1823095" cy="165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767E195C-36AB-4E48-9826-67D1CD312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20" y="4516728"/>
            <a:ext cx="7452856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1400" dirty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	</a:t>
            </a:r>
            <a:br>
              <a:rPr lang="pl-PL" altLang="pl-PL" sz="1400" dirty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</a:br>
            <a:r>
              <a:rPr lang="pl-PL" altLang="pl-PL" dirty="0" smtClean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Termin realizacji: </a:t>
            </a:r>
            <a:r>
              <a:rPr lang="pl-PL" altLang="pl-PL" b="1" dirty="0" smtClean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2016 - 2018</a:t>
            </a:r>
          </a:p>
          <a:p>
            <a:endParaRPr lang="pl-PL" altLang="pl-PL" dirty="0" smtClean="0">
              <a:solidFill>
                <a:srgbClr val="034EA2"/>
              </a:solidFill>
              <a:latin typeface="Ubuntu" pitchFamily="34" charset="0"/>
              <a:cs typeface="Arial" panose="020B0604020202020204" pitchFamily="34" charset="0"/>
            </a:endParaRPr>
          </a:p>
          <a:p>
            <a:r>
              <a:rPr lang="pl-PL" altLang="pl-PL" sz="1400" b="1" dirty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/>
            </a:r>
            <a:br>
              <a:rPr lang="pl-PL" altLang="pl-PL" sz="1400" b="1" dirty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</a:br>
            <a:endParaRPr lang="pl-PL" altLang="pl-PL" sz="1400" dirty="0">
              <a:cs typeface="Arial" panose="020B0604020202020204" pitchFamily="34" charset="0"/>
            </a:endParaRPr>
          </a:p>
          <a:p>
            <a:pPr eaLnBrk="1" hangingPunct="1"/>
            <a:endParaRPr lang="pl-PL" altLang="pl-PL" sz="1400" dirty="0"/>
          </a:p>
        </p:txBody>
      </p:sp>
    </p:spTree>
    <p:extLst>
      <p:ext uri="{BB962C8B-B14F-4D97-AF65-F5344CB8AC3E}">
        <p14:creationId xmlns:p14="http://schemas.microsoft.com/office/powerpoint/2010/main" val="217003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Kuba\PKP\Konferencja 1\Prezentacja\estakad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" b="13104"/>
          <a:stretch/>
        </p:blipFill>
        <p:spPr bwMode="auto">
          <a:xfrm>
            <a:off x="0" y="2379600"/>
            <a:ext cx="7288801" cy="44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Kuba\PKP\Konferencja 1\Prezentacja\logoty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7159"/>
            <a:ext cx="7454503" cy="85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176593"/>
            <a:ext cx="1440160" cy="49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123728" y="2112756"/>
            <a:ext cx="6678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800" b="1" dirty="0" smtClean="0">
                <a:solidFill>
                  <a:srgbClr val="034EA2"/>
                </a:solidFill>
                <a:latin typeface="Ubuntu" panose="020B0504030602030204" pitchFamily="34" charset="0"/>
              </a:rPr>
              <a:t>Dziękujemy za uwagę</a:t>
            </a:r>
            <a:endParaRPr lang="pl-PL" sz="3200" dirty="0">
              <a:solidFill>
                <a:srgbClr val="034EA2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60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A479EC1C-2057-4A5C-B3EB-2BDDB21DD510}"/>
              </a:ext>
            </a:extLst>
          </p:cNvPr>
          <p:cNvSpPr txBox="1"/>
          <p:nvPr/>
        </p:nvSpPr>
        <p:spPr>
          <a:xfrm>
            <a:off x="3808951" y="3022526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Ubuntu"/>
              </a:rPr>
              <a:t>Historia powstania obiektu: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732E0BED-FC72-441E-ABF0-86F078579F32}"/>
              </a:ext>
            </a:extLst>
          </p:cNvPr>
          <p:cNvSpPr txBox="1"/>
          <p:nvPr/>
        </p:nvSpPr>
        <p:spPr>
          <a:xfrm>
            <a:off x="165557" y="1719526"/>
            <a:ext cx="760383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b="1" dirty="0">
                <a:solidFill>
                  <a:srgbClr val="034EA2"/>
                </a:solidFill>
                <a:latin typeface="Ubuntu"/>
                <a:cs typeface="Arial" panose="020B0604020202020204" pitchFamily="34" charset="0"/>
              </a:rPr>
              <a:t>Estakadę wybudowano w latach 1905-1914. Ma 2116 m długości. </a:t>
            </a:r>
            <a:r>
              <a:rPr lang="pl-PL" dirty="0">
                <a:solidFill>
                  <a:srgbClr val="034EA2"/>
                </a:solidFill>
                <a:latin typeface="Ubuntu"/>
                <a:cs typeface="Arial" panose="020B0604020202020204" pitchFamily="34" charset="0"/>
              </a:rPr>
              <a:t/>
            </a:r>
            <a:br>
              <a:rPr lang="pl-PL" dirty="0">
                <a:solidFill>
                  <a:srgbClr val="034EA2"/>
                </a:solidFill>
                <a:latin typeface="Ubuntu"/>
                <a:cs typeface="Arial" panose="020B0604020202020204" pitchFamily="34" charset="0"/>
              </a:rPr>
            </a:br>
            <a:endParaRPr lang="pl-PL" dirty="0">
              <a:solidFill>
                <a:srgbClr val="034EA2"/>
              </a:solidFill>
              <a:latin typeface="Ubuntu"/>
              <a:cs typeface="Arial" panose="020B0604020202020204" pitchFamily="34" charset="0"/>
            </a:endParaRPr>
          </a:p>
          <a:p>
            <a:pPr>
              <a:defRPr/>
            </a:pPr>
            <a:r>
              <a:rPr lang="pl-PL" sz="1400" dirty="0" smtClean="0">
                <a:solidFill>
                  <a:srgbClr val="034EA2"/>
                </a:solidFill>
                <a:latin typeface="Ubuntu"/>
                <a:cs typeface="Arial" panose="020B0604020202020204" pitchFamily="34" charset="0"/>
              </a:rPr>
              <a:t>Na estakadę składa się:</a:t>
            </a:r>
          </a:p>
          <a:p>
            <a:pPr>
              <a:defRPr/>
            </a:pPr>
            <a:endParaRPr lang="pl-PL" sz="1400" dirty="0" smtClean="0">
              <a:solidFill>
                <a:srgbClr val="034EA2"/>
              </a:solidFill>
              <a:latin typeface="Ubuntu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pl-PL" sz="1400" dirty="0" smtClean="0">
                <a:solidFill>
                  <a:srgbClr val="034EA2"/>
                </a:solidFill>
                <a:latin typeface="Ubuntu"/>
                <a:cs typeface="Arial" panose="020B0604020202020204" pitchFamily="34" charset="0"/>
              </a:rPr>
              <a:t>50 sklepień ceglanych,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pl-PL" sz="1400" dirty="0" smtClean="0">
                <a:solidFill>
                  <a:srgbClr val="034EA2"/>
                </a:solidFill>
                <a:latin typeface="Ubuntu"/>
                <a:cs typeface="Arial" panose="020B0604020202020204" pitchFamily="34" charset="0"/>
              </a:rPr>
              <a:t>5 konstrukcji inżynieryjnych ze stali,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pl-PL" sz="1400" dirty="0" smtClean="0">
                <a:solidFill>
                  <a:srgbClr val="034EA2"/>
                </a:solidFill>
                <a:latin typeface="Ubuntu"/>
                <a:cs typeface="Arial" panose="020B0604020202020204" pitchFamily="34" charset="0"/>
              </a:rPr>
              <a:t>mury oporowe,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pl-PL" sz="1400" dirty="0" smtClean="0">
                <a:solidFill>
                  <a:srgbClr val="034EA2"/>
                </a:solidFill>
                <a:latin typeface="Ubuntu"/>
                <a:cs typeface="Arial" panose="020B0604020202020204" pitchFamily="34" charset="0"/>
              </a:rPr>
              <a:t>płyta dworca.  </a:t>
            </a:r>
          </a:p>
          <a:p>
            <a:endParaRPr lang="pl-PL" dirty="0">
              <a:solidFill>
                <a:srgbClr val="034EA2"/>
              </a:solidFill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409396A2-AB26-4F1E-9122-82173CABD5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51520" y="4440661"/>
            <a:ext cx="3643394" cy="2060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az 12">
            <a:extLst>
              <a:ext uri="{FF2B5EF4-FFF2-40B4-BE49-F238E27FC236}">
                <a16:creationId xmlns="" xmlns:a16="http://schemas.microsoft.com/office/drawing/2014/main" id="{3CCF26AB-F70C-4D9E-A6AA-E531E6CA62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214942" y="2357430"/>
            <a:ext cx="367173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Obraz 19">
            <a:extLst>
              <a:ext uri="{FF2B5EF4-FFF2-40B4-BE49-F238E27FC236}">
                <a16:creationId xmlns="" xmlns:a16="http://schemas.microsoft.com/office/drawing/2014/main" id="{6BBF136E-0A09-4F2B-B3EB-5E781020C3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1268760"/>
          </a:xfrm>
          <a:prstGeom prst="rect">
            <a:avLst/>
          </a:prstGeom>
        </p:spPr>
      </p:pic>
      <p:sp>
        <p:nvSpPr>
          <p:cNvPr id="23" name="pole tekstowe 22">
            <a:extLst>
              <a:ext uri="{FF2B5EF4-FFF2-40B4-BE49-F238E27FC236}">
                <a16:creationId xmlns="" xmlns:a16="http://schemas.microsoft.com/office/drawing/2014/main" id="{EA76F0B7-DAE0-446E-9945-FD5B754EA97B}"/>
              </a:ext>
            </a:extLst>
          </p:cNvPr>
          <p:cNvSpPr txBox="1"/>
          <p:nvPr/>
        </p:nvSpPr>
        <p:spPr>
          <a:xfrm>
            <a:off x="3525294" y="422055"/>
            <a:ext cx="5651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  <a:latin typeface="Ubuntu" pitchFamily="34" charset="0"/>
              </a:rPr>
              <a:t>Historia powstania obiektu</a:t>
            </a:r>
            <a:endParaRPr lang="pl-PL" sz="2800" b="1" dirty="0">
              <a:solidFill>
                <a:schemeClr val="bg1"/>
              </a:solidFill>
              <a:latin typeface="Ubuntu" pitchFamily="34" charset="0"/>
            </a:endParaRPr>
          </a:p>
        </p:txBody>
      </p:sp>
      <p:pic>
        <p:nvPicPr>
          <p:cNvPr id="27" name="Obraz 26">
            <a:extLst>
              <a:ext uri="{FF2B5EF4-FFF2-40B4-BE49-F238E27FC236}">
                <a16:creationId xmlns="" xmlns:a16="http://schemas.microsoft.com/office/drawing/2014/main" id="{84C35817-1C98-4C04-95DF-B3278DECAD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5" y="-101861"/>
            <a:ext cx="3560045" cy="1802669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4211960" y="527124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1400" dirty="0" smtClean="0">
                <a:solidFill>
                  <a:srgbClr val="034EA2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Linia kolejowa położona na estakadzie łączyła Berlin </a:t>
            </a:r>
            <a:r>
              <a:rPr lang="pl-PL" altLang="pl-PL" sz="1400" dirty="0" smtClean="0">
                <a:solidFill>
                  <a:srgbClr val="034EA2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/>
            </a:r>
            <a:br>
              <a:rPr lang="pl-PL" altLang="pl-PL" sz="1400" dirty="0" smtClean="0">
                <a:solidFill>
                  <a:srgbClr val="034EA2"/>
                </a:solidFill>
                <a:latin typeface="Ubuntu" panose="020B0504030602030204" pitchFamily="34" charset="0"/>
                <a:cs typeface="Arial" panose="020B0604020202020204" pitchFamily="34" charset="0"/>
              </a:rPr>
            </a:br>
            <a:r>
              <a:rPr lang="pl-PL" altLang="pl-PL" sz="1400" dirty="0" smtClean="0">
                <a:solidFill>
                  <a:srgbClr val="034EA2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z </a:t>
            </a:r>
            <a:r>
              <a:rPr lang="pl-PL" altLang="pl-PL" sz="1400" dirty="0" smtClean="0">
                <a:solidFill>
                  <a:srgbClr val="034EA2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Królewcem i była (do 1945 r.) jedną z głównych linii kolei niemieckiej.</a:t>
            </a:r>
            <a:endParaRPr lang="pl-PL" altLang="pl-PL" sz="1400" dirty="0">
              <a:solidFill>
                <a:srgbClr val="034EA2"/>
              </a:solidFill>
              <a:latin typeface="Ubuntu" panose="020B05040306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02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559464BE-47C1-4C3D-ACB3-F99F6EBFE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126876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E527BF0B-D844-4B6E-8023-B1AD7C4A1A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5" y="-101861"/>
            <a:ext cx="3560045" cy="1802669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="" xmlns:a16="http://schemas.microsoft.com/office/drawing/2014/main" id="{39DA734C-E830-42D9-91F8-B4F024BF8488}"/>
              </a:ext>
            </a:extLst>
          </p:cNvPr>
          <p:cNvSpPr txBox="1"/>
          <p:nvPr/>
        </p:nvSpPr>
        <p:spPr>
          <a:xfrm>
            <a:off x="2952182" y="404664"/>
            <a:ext cx="6159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chemeClr val="bg1"/>
                </a:solidFill>
                <a:latin typeface="Ubuntu" pitchFamily="34" charset="0"/>
              </a:rPr>
              <a:t>Podstawowe informacje o obiekcie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DF631557-F924-4E0D-BE95-43BA0AB1089C}"/>
              </a:ext>
            </a:extLst>
          </p:cNvPr>
          <p:cNvSpPr txBox="1"/>
          <p:nvPr/>
        </p:nvSpPr>
        <p:spPr>
          <a:xfrm>
            <a:off x="467544" y="2276872"/>
            <a:ext cx="799288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buFont typeface="Arial" panose="020B0604020202020204" pitchFamily="34" charset="0"/>
              <a:buChar char="•"/>
              <a:tabLst>
                <a:tab pos="1431925" algn="l"/>
              </a:tabLst>
              <a:defRPr/>
            </a:pPr>
            <a:r>
              <a:rPr lang="pl-PL" sz="1400" dirty="0">
                <a:solidFill>
                  <a:srgbClr val="034EA2"/>
                </a:solidFill>
                <a:latin typeface="Ubuntu" pitchFamily="34" charset="0"/>
              </a:rPr>
              <a:t> </a:t>
            </a:r>
            <a:r>
              <a:rPr lang="pl-PL" sz="1400" dirty="0" smtClean="0">
                <a:solidFill>
                  <a:srgbClr val="034EA2"/>
                </a:solidFill>
                <a:latin typeface="Ubuntu" pitchFamily="34" charset="0"/>
              </a:rPr>
              <a:t>estakada </a:t>
            </a:r>
            <a:r>
              <a:rPr lang="pl-PL" sz="1400" dirty="0">
                <a:solidFill>
                  <a:srgbClr val="034EA2"/>
                </a:solidFill>
                <a:latin typeface="Ubuntu" pitchFamily="34" charset="0"/>
              </a:rPr>
              <a:t>kolejowa leży na odcinku linii nr 203 Tczew-Kostrzyn, od km 295,591 </a:t>
            </a:r>
            <a:r>
              <a:rPr lang="pl-PL" sz="1400" dirty="0" smtClean="0">
                <a:solidFill>
                  <a:srgbClr val="034EA2"/>
                </a:solidFill>
                <a:latin typeface="Ubuntu" pitchFamily="34" charset="0"/>
              </a:rPr>
              <a:t>do</a:t>
            </a:r>
            <a:br>
              <a:rPr lang="pl-PL" sz="1400" dirty="0" smtClean="0">
                <a:solidFill>
                  <a:srgbClr val="034EA2"/>
                </a:solidFill>
                <a:latin typeface="Ubuntu" pitchFamily="34" charset="0"/>
              </a:rPr>
            </a:br>
            <a:r>
              <a:rPr lang="pl-PL" sz="1400" dirty="0" smtClean="0">
                <a:solidFill>
                  <a:srgbClr val="034EA2"/>
                </a:solidFill>
                <a:latin typeface="Ubuntu" pitchFamily="34" charset="0"/>
              </a:rPr>
              <a:t>km </a:t>
            </a:r>
            <a:r>
              <a:rPr lang="pl-PL" sz="1400" dirty="0">
                <a:solidFill>
                  <a:srgbClr val="034EA2"/>
                </a:solidFill>
                <a:latin typeface="Ubuntu" pitchFamily="34" charset="0"/>
              </a:rPr>
              <a:t>297,707 </a:t>
            </a:r>
            <a:r>
              <a:rPr lang="pl-PL" sz="1400" b="1" dirty="0" smtClean="0">
                <a:solidFill>
                  <a:srgbClr val="034EA2"/>
                </a:solidFill>
                <a:latin typeface="Ubuntu" pitchFamily="34" charset="0"/>
              </a:rPr>
              <a:t>o </a:t>
            </a:r>
            <a:r>
              <a:rPr lang="pl-PL" sz="1400" b="1" dirty="0">
                <a:solidFill>
                  <a:srgbClr val="034EA2"/>
                </a:solidFill>
                <a:latin typeface="Ubuntu" pitchFamily="34" charset="0"/>
              </a:rPr>
              <a:t>długości 2,116 </a:t>
            </a:r>
            <a:r>
              <a:rPr lang="pl-PL" sz="1400" dirty="0">
                <a:solidFill>
                  <a:srgbClr val="034EA2"/>
                </a:solidFill>
                <a:latin typeface="Ubuntu" pitchFamily="34" charset="0"/>
              </a:rPr>
              <a:t>km,</a:t>
            </a:r>
          </a:p>
          <a:p>
            <a:pPr lvl="1" algn="just">
              <a:buFont typeface="Arial" panose="020B0604020202020204" pitchFamily="34" charset="0"/>
              <a:buChar char="•"/>
              <a:tabLst>
                <a:tab pos="1431925" algn="l"/>
              </a:tabLst>
              <a:defRPr/>
            </a:pPr>
            <a:endParaRPr lang="pl-PL" sz="1400" dirty="0">
              <a:solidFill>
                <a:srgbClr val="034EA2"/>
              </a:solidFill>
              <a:latin typeface="Ubuntu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  <a:tabLst>
                <a:tab pos="1431925" algn="l"/>
              </a:tabLst>
              <a:defRPr/>
            </a:pPr>
            <a:r>
              <a:rPr lang="pl-PL" sz="1400" dirty="0">
                <a:solidFill>
                  <a:srgbClr val="034EA2"/>
                </a:solidFill>
                <a:latin typeface="Ubuntu" pitchFamily="34" charset="0"/>
              </a:rPr>
              <a:t> na tym odcinku jest to </a:t>
            </a:r>
            <a:r>
              <a:rPr lang="pl-PL" sz="1400" b="1" dirty="0">
                <a:solidFill>
                  <a:srgbClr val="034EA2"/>
                </a:solidFill>
                <a:latin typeface="Ubuntu" pitchFamily="34" charset="0"/>
              </a:rPr>
              <a:t>linia niezelektryfikowana</a:t>
            </a:r>
            <a:r>
              <a:rPr lang="pl-PL" sz="1400" dirty="0">
                <a:solidFill>
                  <a:srgbClr val="034EA2"/>
                </a:solidFill>
                <a:latin typeface="Ubuntu" pitchFamily="34" charset="0"/>
              </a:rPr>
              <a:t>,</a:t>
            </a:r>
          </a:p>
          <a:p>
            <a:pPr lvl="1" algn="just">
              <a:buFont typeface="Arial" panose="020B0604020202020204" pitchFamily="34" charset="0"/>
              <a:buChar char="•"/>
              <a:tabLst>
                <a:tab pos="1431925" algn="l"/>
              </a:tabLst>
              <a:defRPr/>
            </a:pPr>
            <a:endParaRPr lang="pl-PL" sz="1400" dirty="0">
              <a:solidFill>
                <a:srgbClr val="034EA2"/>
              </a:solidFill>
              <a:latin typeface="Ubuntu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  <a:tabLst>
                <a:tab pos="1431925" algn="l"/>
              </a:tabLst>
              <a:defRPr/>
            </a:pPr>
            <a:r>
              <a:rPr lang="pl-PL" sz="1400" dirty="0">
                <a:solidFill>
                  <a:srgbClr val="034EA2"/>
                </a:solidFill>
                <a:latin typeface="Ubuntu" pitchFamily="34" charset="0"/>
              </a:rPr>
              <a:t> na odcinku od km 295,538 do km 296,871, o długości 1,333 km, jest </a:t>
            </a:r>
            <a:r>
              <a:rPr lang="pl-PL" sz="1400" b="1" dirty="0">
                <a:solidFill>
                  <a:srgbClr val="034EA2"/>
                </a:solidFill>
                <a:latin typeface="Ubuntu" pitchFamily="34" charset="0"/>
              </a:rPr>
              <a:t>linią </a:t>
            </a:r>
            <a:r>
              <a:rPr lang="pl-PL" sz="1400" b="1" dirty="0" smtClean="0">
                <a:solidFill>
                  <a:srgbClr val="034EA2"/>
                </a:solidFill>
                <a:latin typeface="Ubuntu" pitchFamily="34" charset="0"/>
              </a:rPr>
              <a:t>jednotorową</a:t>
            </a:r>
            <a:r>
              <a:rPr lang="pl-PL" sz="1400" dirty="0" smtClean="0">
                <a:solidFill>
                  <a:srgbClr val="034EA2"/>
                </a:solidFill>
                <a:latin typeface="Ubuntu" pitchFamily="34" charset="0"/>
              </a:rPr>
              <a:t>,</a:t>
            </a:r>
            <a:br>
              <a:rPr lang="pl-PL" sz="1400" dirty="0" smtClean="0">
                <a:solidFill>
                  <a:srgbClr val="034EA2"/>
                </a:solidFill>
                <a:latin typeface="Ubuntu" pitchFamily="34" charset="0"/>
              </a:rPr>
            </a:br>
            <a:r>
              <a:rPr lang="pl-PL" sz="1400" dirty="0" smtClean="0">
                <a:solidFill>
                  <a:srgbClr val="034EA2"/>
                </a:solidFill>
                <a:latin typeface="Ubuntu" pitchFamily="34" charset="0"/>
              </a:rPr>
              <a:t>a </a:t>
            </a:r>
            <a:r>
              <a:rPr lang="pl-PL" sz="1400" dirty="0">
                <a:solidFill>
                  <a:srgbClr val="034EA2"/>
                </a:solidFill>
                <a:latin typeface="Ubuntu" pitchFamily="34" charset="0"/>
              </a:rPr>
              <a:t>na odcinku od km 296,871 do  km 297,707, o długości 0,836 km, jest </a:t>
            </a:r>
            <a:r>
              <a:rPr lang="pl-PL" sz="1400" b="1" dirty="0">
                <a:solidFill>
                  <a:srgbClr val="034EA2"/>
                </a:solidFill>
                <a:latin typeface="Ubuntu" pitchFamily="34" charset="0"/>
              </a:rPr>
              <a:t>linią dwutorową</a:t>
            </a:r>
            <a:r>
              <a:rPr lang="pl-PL" sz="1400" dirty="0">
                <a:solidFill>
                  <a:srgbClr val="034EA2"/>
                </a:solidFill>
                <a:latin typeface="Ubuntu" pitchFamily="34" charset="0"/>
              </a:rPr>
              <a:t>,</a:t>
            </a:r>
          </a:p>
          <a:p>
            <a:pPr lvl="1" algn="just">
              <a:buFont typeface="Arial" panose="020B0604020202020204" pitchFamily="34" charset="0"/>
              <a:buChar char="•"/>
              <a:tabLst>
                <a:tab pos="1431925" algn="l"/>
              </a:tabLst>
              <a:defRPr/>
            </a:pPr>
            <a:endParaRPr lang="pl-PL" sz="1400" dirty="0">
              <a:solidFill>
                <a:srgbClr val="034EA2"/>
              </a:solidFill>
              <a:latin typeface="Ubuntu" pitchFamily="34" charset="0"/>
              <a:cs typeface="Arial" panose="020B0604020202020204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  <a:tabLst>
                <a:tab pos="1431925" algn="l"/>
              </a:tabLst>
              <a:defRPr/>
            </a:pPr>
            <a:r>
              <a:rPr lang="pl-PL" sz="1400" dirty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 w chwili obecnej na estakadzie kolejowej, ze względu na zły stan </a:t>
            </a:r>
            <a:r>
              <a:rPr lang="pl-PL" sz="1400" dirty="0" smtClean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techniczny, </a:t>
            </a:r>
            <a:r>
              <a:rPr lang="pl-PL" sz="1400" dirty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obowiązuje </a:t>
            </a:r>
            <a:r>
              <a:rPr lang="pl-PL" sz="1400" b="1" dirty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ograniczenie prędkości do 40 km/h</a:t>
            </a:r>
            <a:r>
              <a:rPr lang="pl-PL" sz="1400" dirty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,</a:t>
            </a:r>
          </a:p>
          <a:p>
            <a:pPr lvl="1" algn="just">
              <a:buFont typeface="Arial" panose="020B0604020202020204" pitchFamily="34" charset="0"/>
              <a:buChar char="•"/>
              <a:tabLst>
                <a:tab pos="1431925" algn="l"/>
              </a:tabLst>
              <a:defRPr/>
            </a:pPr>
            <a:endParaRPr lang="pl-PL" sz="1400" dirty="0">
              <a:solidFill>
                <a:srgbClr val="034EA2"/>
              </a:solidFill>
              <a:latin typeface="Ubuntu" pitchFamily="34" charset="0"/>
              <a:cs typeface="Arial" panose="020B0604020202020204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  <a:tabLst>
                <a:tab pos="1431925" algn="l"/>
              </a:tabLst>
              <a:defRPr/>
            </a:pPr>
            <a:r>
              <a:rPr lang="pl-PL" sz="1400" dirty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 </a:t>
            </a:r>
            <a:r>
              <a:rPr lang="pl-PL" sz="1400" dirty="0" smtClean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estakada</a:t>
            </a:r>
            <a:r>
              <a:rPr lang="pl-PL" sz="1400" dirty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, ze względu na reprezentowane wartości </a:t>
            </a:r>
            <a:r>
              <a:rPr lang="pl-PL" sz="1400" dirty="0" err="1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architektoniczno</a:t>
            </a:r>
            <a:r>
              <a:rPr lang="pl-PL" sz="1400" dirty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 – przestrzenne została 02.06.2009 r. decyzją Wojewódzkiego Konserwatora Zabytków </a:t>
            </a:r>
            <a:r>
              <a:rPr lang="pl-PL" sz="1400" dirty="0" smtClean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wpisana do </a:t>
            </a:r>
            <a:r>
              <a:rPr lang="pl-PL" sz="1400" dirty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rejestru </a:t>
            </a:r>
            <a:r>
              <a:rPr lang="pl-PL" sz="1400" dirty="0" smtClean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jako </a:t>
            </a:r>
            <a:r>
              <a:rPr lang="pl-PL" sz="1400" b="1" dirty="0" smtClean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zabytek techniki</a:t>
            </a:r>
            <a:r>
              <a:rPr lang="pl-PL" sz="1400" dirty="0" smtClean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.</a:t>
            </a:r>
            <a:endParaRPr lang="pl-PL" sz="1400" dirty="0">
              <a:solidFill>
                <a:srgbClr val="034EA2"/>
              </a:solidFill>
              <a:latin typeface="Ubuntu" pitchFamily="34" charset="0"/>
              <a:cs typeface="Arial" panose="020B0604020202020204" pitchFamily="34" charset="0"/>
            </a:endParaRPr>
          </a:p>
          <a:p>
            <a:pPr algn="just"/>
            <a:endParaRPr lang="pl-PL" dirty="0">
              <a:solidFill>
                <a:srgbClr val="034EA2"/>
              </a:solidFill>
              <a:latin typeface="Ubunt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26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559464BE-47C1-4C3D-ACB3-F99F6EBFE1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126876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E527BF0B-D844-4B6E-8023-B1AD7C4A1A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5" y="-101861"/>
            <a:ext cx="3560045" cy="1802669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="" xmlns:a16="http://schemas.microsoft.com/office/drawing/2014/main" id="{39DA734C-E830-42D9-91F8-B4F024BF8488}"/>
              </a:ext>
            </a:extLst>
          </p:cNvPr>
          <p:cNvSpPr txBox="1"/>
          <p:nvPr/>
        </p:nvSpPr>
        <p:spPr>
          <a:xfrm>
            <a:off x="4139952" y="404664"/>
            <a:ext cx="4215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chemeClr val="bg1"/>
                </a:solidFill>
                <a:latin typeface="Ubuntu" pitchFamily="34" charset="0"/>
              </a:rPr>
              <a:t>Stan istniejący obiektu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E552E996-87CC-4E43-B128-7D64A12D7D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307" y="1455425"/>
            <a:ext cx="2834542" cy="2015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47B84C8A-DBFC-42AD-AF6A-2A247F1831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22" y="3684099"/>
            <a:ext cx="2952328" cy="2214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Symbol zastępczy stopki 12"/>
          <p:cNvSpPr>
            <a:spLocks noGrp="1"/>
          </p:cNvSpPr>
          <p:nvPr>
            <p:ph type="ftr" sz="quarter" idx="11"/>
          </p:nvPr>
        </p:nvSpPr>
        <p:spPr>
          <a:xfrm>
            <a:off x="615622" y="5865306"/>
            <a:ext cx="2895600" cy="365125"/>
          </a:xfrm>
        </p:spPr>
        <p:txBody>
          <a:bodyPr/>
          <a:lstStyle/>
          <a:p>
            <a:r>
              <a:rPr lang="pl-PL" dirty="0" smtClean="0"/>
              <a:t>Wiadukt stalowy ul. </a:t>
            </a:r>
            <a:r>
              <a:rPr lang="pl-PL" dirty="0" err="1" smtClean="0"/>
              <a:t>Garbary</a:t>
            </a:r>
            <a:endParaRPr lang="pl-PL" dirty="0"/>
          </a:p>
        </p:txBody>
      </p:sp>
      <p:sp>
        <p:nvSpPr>
          <p:cNvPr id="14" name="Symbol zastępczy stopki 12"/>
          <p:cNvSpPr txBox="1">
            <a:spLocks/>
          </p:cNvSpPr>
          <p:nvPr/>
        </p:nvSpPr>
        <p:spPr>
          <a:xfrm>
            <a:off x="5371498" y="340099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Mur oporowy</a:t>
            </a:r>
            <a:endParaRPr lang="pl-PL" dirty="0"/>
          </a:p>
        </p:txBody>
      </p:sp>
      <p:pic>
        <p:nvPicPr>
          <p:cNvPr id="15" name="Obraz 14">
            <a:extLst>
              <a:ext uri="{FF2B5EF4-FFF2-40B4-BE49-F238E27FC236}">
                <a16:creationId xmlns="" xmlns:a16="http://schemas.microsoft.com/office/drawing/2014/main" id="{C23D8323-EE73-4C5B-8D1C-CE5E4079EA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307" y="3826754"/>
            <a:ext cx="2762121" cy="2071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Symbol zastępczy stopki 12"/>
          <p:cNvSpPr txBox="1">
            <a:spLocks/>
          </p:cNvSpPr>
          <p:nvPr/>
        </p:nvSpPr>
        <p:spPr>
          <a:xfrm>
            <a:off x="5459410" y="596799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Mur oporowy</a:t>
            </a:r>
            <a:endParaRPr lang="pl-PL" dirty="0"/>
          </a:p>
        </p:txBody>
      </p:sp>
      <p:sp>
        <p:nvSpPr>
          <p:cNvPr id="21" name="Prostokąt 20"/>
          <p:cNvSpPr/>
          <p:nvPr/>
        </p:nvSpPr>
        <p:spPr>
          <a:xfrm>
            <a:off x="467544" y="185782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1400" dirty="0">
                <a:solidFill>
                  <a:srgbClr val="034EA2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Na murach oporowych są liczne uszkodzenia </a:t>
            </a:r>
            <a:r>
              <a:rPr lang="pl-PL" altLang="pl-PL" sz="1400" dirty="0" smtClean="0">
                <a:solidFill>
                  <a:srgbClr val="034EA2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/>
            </a:r>
            <a:br>
              <a:rPr lang="pl-PL" altLang="pl-PL" sz="1400" dirty="0" smtClean="0">
                <a:solidFill>
                  <a:srgbClr val="034EA2"/>
                </a:solidFill>
                <a:latin typeface="Ubuntu" panose="020B0504030602030204" pitchFamily="34" charset="0"/>
                <a:cs typeface="Arial" panose="020B0604020202020204" pitchFamily="34" charset="0"/>
              </a:rPr>
            </a:br>
            <a:r>
              <a:rPr lang="pl-PL" altLang="pl-PL" sz="1400" dirty="0" smtClean="0">
                <a:solidFill>
                  <a:srgbClr val="034EA2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i  </a:t>
            </a:r>
            <a:r>
              <a:rPr lang="pl-PL" altLang="pl-PL" sz="1400" dirty="0">
                <a:solidFill>
                  <a:srgbClr val="034EA2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pęknięcia, </a:t>
            </a:r>
          </a:p>
          <a:p>
            <a:pPr marL="285750" lvl="0" indent="-28575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1400" dirty="0">
                <a:solidFill>
                  <a:srgbClr val="034EA2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Część obiektu jest porośnięta zielenią,</a:t>
            </a:r>
          </a:p>
          <a:p>
            <a:pPr marL="285750" lvl="0" indent="-28575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1400" dirty="0">
                <a:solidFill>
                  <a:srgbClr val="034EA2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Zły stan techniczny wiaduktów i tuneli.</a:t>
            </a:r>
          </a:p>
        </p:txBody>
      </p:sp>
    </p:spTree>
    <p:extLst>
      <p:ext uri="{BB962C8B-B14F-4D97-AF65-F5344CB8AC3E}">
        <p14:creationId xmlns:p14="http://schemas.microsoft.com/office/powerpoint/2010/main" val="147361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559464BE-47C1-4C3D-ACB3-F99F6EBFE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126876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E527BF0B-D844-4B6E-8023-B1AD7C4A1A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5" y="-101861"/>
            <a:ext cx="3560045" cy="1802669"/>
          </a:xfrm>
          <a:prstGeom prst="rect">
            <a:avLst/>
          </a:prstGeom>
        </p:spPr>
      </p:pic>
      <p:sp>
        <p:nvSpPr>
          <p:cNvPr id="14" name="pole tekstowe 20"/>
          <p:cNvSpPr txBox="1">
            <a:spLocks noChangeArrowheads="1"/>
          </p:cNvSpPr>
          <p:nvPr/>
        </p:nvSpPr>
        <p:spPr bwMode="auto">
          <a:xfrm>
            <a:off x="723808" y="1853260"/>
            <a:ext cx="7553669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altLang="pl-PL" sz="1400" b="1" dirty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p</a:t>
            </a:r>
            <a:r>
              <a:rPr lang="pl-PL" altLang="pl-PL" sz="1400" b="1" dirty="0" smtClean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rzywrócenie </a:t>
            </a:r>
            <a:r>
              <a:rPr lang="pl-PL" altLang="pl-PL" sz="1400" b="1" dirty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estakadzie kolejowej pierwotnych właściwości użytkowych</a:t>
            </a:r>
            <a:r>
              <a:rPr lang="pl-PL" altLang="pl-PL" sz="1400" dirty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 </a:t>
            </a:r>
            <a:r>
              <a:rPr lang="pl-PL" altLang="pl-PL" sz="1400" dirty="0" smtClean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poprzez:</a:t>
            </a:r>
            <a:endParaRPr lang="pl-PL" altLang="pl-PL" sz="1400" dirty="0">
              <a:solidFill>
                <a:srgbClr val="034EA2"/>
              </a:solidFill>
              <a:latin typeface="Ubuntu" pitchFamily="34" charset="0"/>
              <a:cs typeface="Arial" panose="020B0604020202020204" pitchFamily="34" charset="0"/>
            </a:endParaRP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pl-PL" altLang="pl-PL" sz="1400" dirty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modernizacje wszystkich obiektów inżynieryjnych w ciągu </a:t>
            </a:r>
            <a:r>
              <a:rPr lang="pl-PL" altLang="pl-PL" sz="1400" dirty="0" smtClean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estakady,</a:t>
            </a:r>
            <a:endParaRPr lang="pl-PL" altLang="pl-PL" sz="1400" dirty="0">
              <a:solidFill>
                <a:srgbClr val="034EA2"/>
              </a:solidFill>
              <a:latin typeface="Ubuntu" pitchFamily="34" charset="0"/>
              <a:cs typeface="Arial" panose="020B0604020202020204" pitchFamily="34" charset="0"/>
            </a:endParaRP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pl-PL" altLang="pl-PL" sz="1400" dirty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odbudowę układu </a:t>
            </a:r>
            <a:r>
              <a:rPr lang="pl-PL" altLang="pl-PL" sz="1400" dirty="0" smtClean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torowego,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pl-PL" altLang="pl-PL" sz="1400" dirty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m</a:t>
            </a:r>
            <a:r>
              <a:rPr lang="pl-PL" altLang="pl-PL" sz="1400" dirty="0" smtClean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odernizacje </a:t>
            </a:r>
            <a:r>
              <a:rPr lang="pl-PL" altLang="pl-PL" sz="1400" dirty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sieci </a:t>
            </a:r>
            <a:r>
              <a:rPr lang="pl-PL" altLang="pl-PL" sz="1400" dirty="0" err="1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srk</a:t>
            </a:r>
            <a:r>
              <a:rPr lang="pl-PL" altLang="pl-PL" sz="1400" dirty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, energetyki i </a:t>
            </a:r>
            <a:r>
              <a:rPr lang="pl-PL" altLang="pl-PL" sz="1400" dirty="0" smtClean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łączności;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endParaRPr lang="pl-PL" altLang="pl-PL" sz="1400" dirty="0">
              <a:solidFill>
                <a:srgbClr val="034EA2"/>
              </a:solidFill>
              <a:latin typeface="Ubuntu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altLang="pl-PL" sz="1400" b="1" dirty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poprawa dostępności komunikacyjnej infrastruktury punktowej dla pasażerów</a:t>
            </a:r>
            <a:r>
              <a:rPr lang="pl-PL" altLang="pl-PL" sz="1400" dirty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, poprzez budowę przystanku osobowego pt. „Gorzów Wielkopolski Wschodni</a:t>
            </a:r>
            <a:r>
              <a:rPr lang="pl-PL" altLang="pl-PL" sz="1400" dirty="0" smtClean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”;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altLang="pl-PL" sz="1400" dirty="0" smtClean="0">
              <a:solidFill>
                <a:srgbClr val="034EA2"/>
              </a:solidFill>
              <a:latin typeface="Ubuntu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altLang="pl-PL" sz="1400" b="1" dirty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eliminacja barier architektonicznych dla osób niepełnosprawnych</a:t>
            </a:r>
            <a:r>
              <a:rPr lang="pl-PL" altLang="pl-PL" sz="1400" dirty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, poprzez wyposażenie peronów w odpowiednie elementy małej architektury</a:t>
            </a:r>
            <a:r>
              <a:rPr lang="pl-PL" altLang="pl-PL" sz="1400" dirty="0" smtClean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altLang="pl-PL" sz="1400" dirty="0" smtClean="0">
              <a:solidFill>
                <a:srgbClr val="034EA2"/>
              </a:solidFill>
              <a:latin typeface="Ubuntu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altLang="pl-PL" sz="1400" b="1" dirty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polepszenie stanu </a:t>
            </a:r>
            <a:r>
              <a:rPr lang="pl-PL" altLang="pl-PL" sz="1400" b="1" dirty="0" smtClean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infrastruktury, </a:t>
            </a:r>
            <a:r>
              <a:rPr lang="pl-PL" altLang="pl-PL" sz="1400" b="1" dirty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poprzez: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pl-PL" altLang="pl-PL" sz="1400" dirty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modernizację peronu nr 2 na stacji Gorzów Wlkp.,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pl-PL" altLang="pl-PL" sz="1400" dirty="0" smtClean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wymianę </a:t>
            </a:r>
            <a:r>
              <a:rPr lang="pl-PL" altLang="pl-PL" sz="1400" dirty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nawierzchni </a:t>
            </a:r>
            <a:r>
              <a:rPr lang="pl-PL" altLang="pl-PL" sz="1400" dirty="0" smtClean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kolejowej;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endParaRPr lang="pl-PL" altLang="pl-PL" sz="1400" dirty="0" smtClean="0">
              <a:solidFill>
                <a:srgbClr val="034EA2"/>
              </a:solidFill>
              <a:latin typeface="Ubuntu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sz="1400" b="1" dirty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uzyskanie na modernizowanym odcinku prędkości: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V </a:t>
            </a:r>
            <a:r>
              <a:rPr lang="pl-PL" sz="1400" dirty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= 120 km/h w ruchu pasażerskim z wykorzystaniem </a:t>
            </a:r>
            <a:r>
              <a:rPr lang="pl-PL" sz="1400" dirty="0" err="1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szynobusów</a:t>
            </a:r>
            <a:r>
              <a:rPr lang="pl-PL" sz="1400" dirty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,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V = 100 km/h w ruchu pasażerskim z wykorzystaniem taboru klasycznego,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V = 70 km/h dla ruchu towarowego,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pl-PL" sz="1400" dirty="0">
              <a:solidFill>
                <a:srgbClr val="034EA2"/>
              </a:solidFill>
              <a:latin typeface="Ubuntu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pl-PL" sz="1400" dirty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przy nacisku osiowym w rejonie obiektów inżynieryjnych 221 </a:t>
            </a:r>
            <a:r>
              <a:rPr lang="pl-PL" sz="1400" dirty="0" err="1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kN</a:t>
            </a:r>
            <a:r>
              <a:rPr lang="pl-PL" sz="1400" dirty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.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endParaRPr lang="pl-PL" altLang="pl-PL" sz="1400" dirty="0">
              <a:solidFill>
                <a:srgbClr val="034EA2"/>
              </a:solidFill>
              <a:latin typeface="Ubuntu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altLang="pl-PL" sz="1400" dirty="0" smtClean="0">
              <a:solidFill>
                <a:srgbClr val="034EA2"/>
              </a:solidFill>
              <a:latin typeface="Ubuntu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altLang="pl-PL" sz="1400" dirty="0">
              <a:solidFill>
                <a:srgbClr val="034EA2"/>
              </a:solidFill>
              <a:latin typeface="Ubuntu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altLang="pl-PL" sz="1400" dirty="0">
              <a:solidFill>
                <a:srgbClr val="034EA2"/>
              </a:solidFill>
              <a:latin typeface="Ubuntu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altLang="pl-PL" sz="1400" dirty="0">
              <a:solidFill>
                <a:srgbClr val="034EA2"/>
              </a:solidFill>
              <a:latin typeface="Ubuntu" pitchFamily="34" charset="0"/>
              <a:cs typeface="Arial" panose="020B0604020202020204" pitchFamily="34" charset="0"/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="" xmlns:a16="http://schemas.microsoft.com/office/drawing/2014/main" id="{39DA734C-E830-42D9-91F8-B4F024BF8488}"/>
              </a:ext>
            </a:extLst>
          </p:cNvPr>
          <p:cNvSpPr txBox="1"/>
          <p:nvPr/>
        </p:nvSpPr>
        <p:spPr>
          <a:xfrm>
            <a:off x="4357686" y="428604"/>
            <a:ext cx="4104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b="1" dirty="0" smtClean="0">
                <a:solidFill>
                  <a:schemeClr val="bg1"/>
                </a:solidFill>
                <a:latin typeface="Ubuntu" pitchFamily="34" charset="0"/>
              </a:rPr>
              <a:t>Cele projektu</a:t>
            </a:r>
            <a:endParaRPr lang="pl-PL" altLang="pl-PL" sz="2800" b="1" dirty="0">
              <a:solidFill>
                <a:schemeClr val="bg1"/>
              </a:solidFill>
              <a:latin typeface="Ubunt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03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559464BE-47C1-4C3D-ACB3-F99F6EBFE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126876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E527BF0B-D844-4B6E-8023-B1AD7C4A1A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5" y="-101861"/>
            <a:ext cx="3560045" cy="1802669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="" xmlns:a16="http://schemas.microsoft.com/office/drawing/2014/main" id="{39DA734C-E830-42D9-91F8-B4F024BF8488}"/>
              </a:ext>
            </a:extLst>
          </p:cNvPr>
          <p:cNvSpPr txBox="1"/>
          <p:nvPr/>
        </p:nvSpPr>
        <p:spPr>
          <a:xfrm>
            <a:off x="3525294" y="422055"/>
            <a:ext cx="5651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chemeClr val="bg1"/>
                </a:solidFill>
                <a:latin typeface="Ubuntu" pitchFamily="34" charset="0"/>
              </a:rPr>
              <a:t>Zakres rzeczowy </a:t>
            </a:r>
            <a:r>
              <a:rPr lang="pl-PL" sz="2800" b="1" dirty="0" smtClean="0">
                <a:solidFill>
                  <a:schemeClr val="bg1"/>
                </a:solidFill>
                <a:latin typeface="Ubuntu" pitchFamily="34" charset="0"/>
              </a:rPr>
              <a:t>projektu</a:t>
            </a:r>
            <a:endParaRPr lang="pl-PL" sz="2800" b="1" dirty="0">
              <a:solidFill>
                <a:schemeClr val="bg1"/>
              </a:solidFill>
              <a:latin typeface="Ubuntu" pitchFamily="34" charset="0"/>
            </a:endParaRPr>
          </a:p>
        </p:txBody>
      </p:sp>
      <p:sp>
        <p:nvSpPr>
          <p:cNvPr id="10" name="pole tekstowe 20">
            <a:extLst>
              <a:ext uri="{FF2B5EF4-FFF2-40B4-BE49-F238E27FC236}">
                <a16:creationId xmlns="" xmlns:a16="http://schemas.microsoft.com/office/drawing/2014/main" id="{F7676553-5325-48EE-9DAF-25C0F6DB0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916832"/>
            <a:ext cx="5400600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defTabSz="357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57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57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57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57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57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57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57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57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034EA2"/>
                </a:solidFill>
                <a:latin typeface="Ubuntu" pitchFamily="34" charset="0"/>
              </a:rPr>
              <a:t>b</a:t>
            </a:r>
            <a:r>
              <a:rPr lang="pl-PL" sz="1600" b="1" dirty="0" smtClean="0">
                <a:solidFill>
                  <a:srgbClr val="034EA2"/>
                </a:solidFill>
                <a:latin typeface="Ubuntu" pitchFamily="34" charset="0"/>
              </a:rPr>
              <a:t>udowa nowego przystanku osobowego;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b="1" dirty="0" smtClean="0">
                <a:solidFill>
                  <a:srgbClr val="034EA2"/>
                </a:solidFill>
                <a:latin typeface="Ubuntu" pitchFamily="34" charset="0"/>
              </a:rPr>
              <a:t>modernizacja stacji Gorzów Wlkp.; 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b="1" dirty="0" smtClean="0">
                <a:solidFill>
                  <a:srgbClr val="034EA2"/>
                </a:solidFill>
                <a:latin typeface="Ubuntu" pitchFamily="34" charset="0"/>
              </a:rPr>
              <a:t>montaż SDIP (system dynamicznej informacji pasażerskiej);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b="1" dirty="0" smtClean="0">
                <a:solidFill>
                  <a:srgbClr val="034EA2"/>
                </a:solidFill>
                <a:latin typeface="Ubuntu" pitchFamily="34" charset="0"/>
              </a:rPr>
              <a:t>kompleksowa przebudowa obiektów inżynieryjnych;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034EA2"/>
                </a:solidFill>
                <a:latin typeface="Ubuntu" pitchFamily="34" charset="0"/>
              </a:rPr>
              <a:t>w</a:t>
            </a:r>
            <a:r>
              <a:rPr lang="pl-PL" sz="1600" b="1" dirty="0" smtClean="0">
                <a:solidFill>
                  <a:srgbClr val="034EA2"/>
                </a:solidFill>
                <a:latin typeface="Ubuntu" pitchFamily="34" charset="0"/>
              </a:rPr>
              <a:t>ymiana układu torowego; 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b="1" dirty="0" smtClean="0">
                <a:solidFill>
                  <a:srgbClr val="034EA2"/>
                </a:solidFill>
                <a:latin typeface="Ubuntu" pitchFamily="34" charset="0"/>
              </a:rPr>
              <a:t>wymiana </a:t>
            </a:r>
            <a:r>
              <a:rPr lang="pl-PL" sz="1600" b="1" dirty="0">
                <a:solidFill>
                  <a:srgbClr val="034EA2"/>
                </a:solidFill>
                <a:latin typeface="Ubuntu" pitchFamily="34" charset="0"/>
              </a:rPr>
              <a:t>urządzeń sterowania ruchem kolejowym;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pl-PL" sz="1400" b="1" dirty="0">
              <a:solidFill>
                <a:srgbClr val="034EA2"/>
              </a:solidFill>
              <a:latin typeface="Ubuntu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963" y="1801676"/>
            <a:ext cx="2737940" cy="414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14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559464BE-47C1-4C3D-ACB3-F99F6EBFE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126876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E527BF0B-D844-4B6E-8023-B1AD7C4A1A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29853"/>
            <a:ext cx="3560045" cy="180266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39DA734C-E830-42D9-91F8-B4F024BF8488}"/>
              </a:ext>
            </a:extLst>
          </p:cNvPr>
          <p:cNvSpPr txBox="1"/>
          <p:nvPr/>
        </p:nvSpPr>
        <p:spPr>
          <a:xfrm>
            <a:off x="3347864" y="428604"/>
            <a:ext cx="5581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b="1" dirty="0" smtClean="0">
                <a:solidFill>
                  <a:schemeClr val="bg1"/>
                </a:solidFill>
                <a:latin typeface="Ubuntu" pitchFamily="34" charset="0"/>
                <a:cs typeface="Arial" panose="020B0604020202020204" pitchFamily="34" charset="0"/>
              </a:rPr>
              <a:t>Gorzów Wielkopolski Wschodni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DF631557-F924-4E0D-BE95-43BA0AB1089C}"/>
              </a:ext>
            </a:extLst>
          </p:cNvPr>
          <p:cNvSpPr txBox="1"/>
          <p:nvPr/>
        </p:nvSpPr>
        <p:spPr>
          <a:xfrm>
            <a:off x="467544" y="2760045"/>
            <a:ext cx="38884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rgbClr val="034EA2"/>
                </a:solidFill>
                <a:latin typeface="Ubuntu" pitchFamily="34" charset="0"/>
              </a:rPr>
              <a:t>nowy przystanek </a:t>
            </a:r>
            <a:r>
              <a:rPr lang="pl-PL" sz="1400" b="1" dirty="0" smtClean="0">
                <a:solidFill>
                  <a:srgbClr val="034EA2"/>
                </a:solidFill>
                <a:latin typeface="Ubuntu" pitchFamily="34" charset="0"/>
              </a:rPr>
              <a:t>Gorzów Wielkopolski Wschodni </a:t>
            </a:r>
            <a:r>
              <a:rPr lang="pl-PL" sz="1400" dirty="0" smtClean="0">
                <a:solidFill>
                  <a:srgbClr val="034EA2"/>
                </a:solidFill>
                <a:latin typeface="Ubuntu" pitchFamily="34" charset="0"/>
              </a:rPr>
              <a:t>przy ul. Teatralnej dostępny dla podróżnych</a:t>
            </a:r>
            <a:r>
              <a:rPr lang="pl-PL" sz="1400" b="1" dirty="0" smtClean="0">
                <a:solidFill>
                  <a:srgbClr val="034EA2"/>
                </a:solidFill>
                <a:latin typeface="Ubuntu" pitchFamily="34" charset="0"/>
              </a:rPr>
              <a:t> od 20.04.2017 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400" dirty="0" smtClean="0">
              <a:solidFill>
                <a:srgbClr val="034EA2"/>
              </a:solidFill>
              <a:latin typeface="Ubuntu" pitchFamily="34" charset="0"/>
            </a:endParaRPr>
          </a:p>
          <a:p>
            <a:pPr algn="just"/>
            <a:endParaRPr lang="pl-PL" sz="1400" dirty="0" smtClean="0">
              <a:solidFill>
                <a:srgbClr val="034EA2"/>
              </a:solidFill>
              <a:latin typeface="Ubuntu" pitchFamily="34" charset="0"/>
            </a:endParaRPr>
          </a:p>
        </p:txBody>
      </p:sp>
      <p:pic>
        <p:nvPicPr>
          <p:cNvPr id="3074" name="Picture 2" descr="D:\Kuba\PKP\Zdjęcia sesja 2\Raport - sesja zdjęciowa Gorzów Wielkopolski nr 2\11.05.2017 Stacja kolejowa PKP Gorzów Wielkopolski 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009" y="2348880"/>
            <a:ext cx="4102224" cy="27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14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559464BE-47C1-4C3D-ACB3-F99F6EBFE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126876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E527BF0B-D844-4B6E-8023-B1AD7C4A1A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5" y="-101861"/>
            <a:ext cx="3560045" cy="180266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39DA734C-E830-42D9-91F8-B4F024BF8488}"/>
              </a:ext>
            </a:extLst>
          </p:cNvPr>
          <p:cNvSpPr txBox="1"/>
          <p:nvPr/>
        </p:nvSpPr>
        <p:spPr>
          <a:xfrm>
            <a:off x="3428992" y="428604"/>
            <a:ext cx="55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b="1" dirty="0" smtClean="0">
                <a:solidFill>
                  <a:schemeClr val="bg1"/>
                </a:solidFill>
                <a:latin typeface="Ubuntu" pitchFamily="34" charset="0"/>
                <a:cs typeface="Arial" panose="020B0604020202020204" pitchFamily="34" charset="0"/>
              </a:rPr>
              <a:t>Stacja Gorzów Wielkopolski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DF631557-F924-4E0D-BE95-43BA0AB1089C}"/>
              </a:ext>
            </a:extLst>
          </p:cNvPr>
          <p:cNvSpPr txBox="1"/>
          <p:nvPr/>
        </p:nvSpPr>
        <p:spPr>
          <a:xfrm>
            <a:off x="395536" y="2410427"/>
            <a:ext cx="29379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dirty="0" smtClean="0">
                <a:solidFill>
                  <a:srgbClr val="034EA2"/>
                </a:solidFill>
                <a:latin typeface="Ubuntu" pitchFamily="34" charset="0"/>
              </a:rPr>
              <a:t>Modernizacja </a:t>
            </a:r>
            <a:r>
              <a:rPr lang="pl-PL" sz="1400" b="1" dirty="0" smtClean="0">
                <a:solidFill>
                  <a:srgbClr val="034EA2"/>
                </a:solidFill>
                <a:latin typeface="Ubuntu" pitchFamily="34" charset="0"/>
              </a:rPr>
              <a:t>peronu nr 2, </a:t>
            </a:r>
            <a:r>
              <a:rPr lang="pl-PL" sz="1400" dirty="0" smtClean="0">
                <a:solidFill>
                  <a:srgbClr val="034EA2"/>
                </a:solidFill>
                <a:latin typeface="Ubuntu" pitchFamily="34" charset="0"/>
              </a:rPr>
              <a:t>w tym: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rgbClr val="034EA2"/>
                </a:solidFill>
                <a:latin typeface="Ubuntu" pitchFamily="34" charset="0"/>
              </a:rPr>
              <a:t>odtworzenie </a:t>
            </a:r>
            <a:r>
              <a:rPr lang="pl-PL" sz="1400" dirty="0" smtClean="0">
                <a:solidFill>
                  <a:srgbClr val="034EA2"/>
                </a:solidFill>
                <a:latin typeface="Ubuntu" pitchFamily="34" charset="0"/>
              </a:rPr>
              <a:t>windy osobowej,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rgbClr val="034EA2"/>
                </a:solidFill>
                <a:latin typeface="Ubuntu" pitchFamily="34" charset="0"/>
              </a:rPr>
              <a:t>przystosowywanie peronu do potrzeb osób o ograniczonej mobilności,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rgbClr val="034EA2"/>
                </a:solidFill>
                <a:latin typeface="Ubuntu" pitchFamily="34" charset="0"/>
              </a:rPr>
              <a:t>remont przejść pod torami,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34EA2"/>
                </a:solidFill>
                <a:latin typeface="Ubuntu" pitchFamily="34" charset="0"/>
              </a:rPr>
              <a:t>i</a:t>
            </a:r>
            <a:r>
              <a:rPr lang="pl-PL" sz="1400" dirty="0" smtClean="0">
                <a:solidFill>
                  <a:srgbClr val="034EA2"/>
                </a:solidFill>
                <a:latin typeface="Ubuntu" pitchFamily="34" charset="0"/>
              </a:rPr>
              <a:t>nstalacja systemu monitoringu na peronach i w </a:t>
            </a:r>
            <a:r>
              <a:rPr lang="pl-PL" sz="1400" dirty="0" smtClean="0">
                <a:solidFill>
                  <a:srgbClr val="034EA2"/>
                </a:solidFill>
                <a:latin typeface="Ubuntu" pitchFamily="34" charset="0"/>
              </a:rPr>
              <a:t>tunelu.</a:t>
            </a:r>
            <a:endParaRPr lang="pl-PL" sz="1400" dirty="0" smtClean="0">
              <a:solidFill>
                <a:srgbClr val="034EA2"/>
              </a:solidFill>
              <a:latin typeface="Ubuntu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400" dirty="0" smtClean="0">
              <a:solidFill>
                <a:srgbClr val="034EA2"/>
              </a:solidFill>
              <a:latin typeface="Ubuntu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400" dirty="0" smtClean="0">
              <a:solidFill>
                <a:srgbClr val="034EA2"/>
              </a:solidFill>
              <a:latin typeface="Ubuntu" pitchFamily="34" charset="0"/>
            </a:endParaRPr>
          </a:p>
        </p:txBody>
      </p:sp>
      <p:pic>
        <p:nvPicPr>
          <p:cNvPr id="4098" name="Picture 2" descr="D:\Kuba\PKP\NAJAZD #2 (0-00-11-0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900" y="1988840"/>
            <a:ext cx="5110225" cy="287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14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559464BE-47C1-4C3D-ACB3-F99F6EBFE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126876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E527BF0B-D844-4B6E-8023-B1AD7C4A1A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5" y="-101861"/>
            <a:ext cx="3560045" cy="1802669"/>
          </a:xfrm>
          <a:prstGeom prst="rect">
            <a:avLst/>
          </a:prstGeom>
        </p:spPr>
      </p:pic>
      <p:sp>
        <p:nvSpPr>
          <p:cNvPr id="7" name="pole tekstowe 1"/>
          <p:cNvSpPr txBox="1">
            <a:spLocks noChangeArrowheads="1"/>
          </p:cNvSpPr>
          <p:nvPr/>
        </p:nvSpPr>
        <p:spPr bwMode="auto">
          <a:xfrm>
            <a:off x="684213" y="2133600"/>
            <a:ext cx="7920037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pl-PL" sz="1400" dirty="0" smtClean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poprawa standardu obsługi pasażerów,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pl-PL" sz="1400" dirty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wysoki standard obsługi pasażerów niepełnosprawnych,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pl-PL" sz="1400" dirty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ułatwienie dojazdów do pracy, szkół, ośrodków zdrowia, urzędów administracyjnych, ośrodków kulturalnych, wypoczynkowych i innych,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pl-PL" sz="1400" dirty="0" smtClean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większe bezpieczeństwo przewozów, dzięki nowoczesnym systemom sterowania ruchem kolejowym,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pl-PL" sz="1400" dirty="0" smtClean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nowoczesny system informacji dla podróżnych,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pl-PL" sz="1400" dirty="0" smtClean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podtrzymanie </a:t>
            </a:r>
            <a:r>
              <a:rPr lang="pl-PL" sz="1400" dirty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istniejących funkcji systemu transportowego </a:t>
            </a:r>
            <a:r>
              <a:rPr lang="pl-PL" sz="1400" dirty="0" smtClean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regionu,</a:t>
            </a:r>
            <a:r>
              <a:rPr lang="pl-PL" sz="1400" dirty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 </a:t>
            </a:r>
            <a:r>
              <a:rPr lang="pl-PL" sz="1400" dirty="0" smtClean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a </a:t>
            </a:r>
            <a:r>
              <a:rPr lang="pl-PL" sz="1400" dirty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w szczególności transportu </a:t>
            </a:r>
            <a:r>
              <a:rPr lang="pl-PL" sz="1400" dirty="0" smtClean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kolejowego,</a:t>
            </a:r>
            <a:endParaRPr lang="pl-PL" sz="1400" dirty="0">
              <a:solidFill>
                <a:srgbClr val="034EA2"/>
              </a:solidFill>
              <a:latin typeface="Ubuntu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pl-PL" sz="1400" dirty="0" smtClean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odzyskanie </a:t>
            </a:r>
            <a:r>
              <a:rPr lang="pl-PL" sz="1400" dirty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dawnych walorów estetycznych </a:t>
            </a:r>
            <a:r>
              <a:rPr lang="pl-PL" sz="1400" dirty="0" smtClean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estakady</a:t>
            </a:r>
            <a:r>
              <a:rPr lang="pl-PL" sz="1400" dirty="0">
                <a:solidFill>
                  <a:srgbClr val="034EA2"/>
                </a:solidFill>
                <a:latin typeface="Ubuntu" pitchFamily="34" charset="0"/>
                <a:cs typeface="Arial" panose="020B0604020202020204" pitchFamily="34" charset="0"/>
              </a:rPr>
              <a:t>.</a:t>
            </a:r>
            <a:endParaRPr lang="pl-PL" sz="1400" dirty="0">
              <a:solidFill>
                <a:srgbClr val="034EA2"/>
              </a:solidFill>
              <a:latin typeface="Ubuntu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39DA734C-E830-42D9-91F8-B4F024BF8488}"/>
              </a:ext>
            </a:extLst>
          </p:cNvPr>
          <p:cNvSpPr txBox="1"/>
          <p:nvPr/>
        </p:nvSpPr>
        <p:spPr>
          <a:xfrm>
            <a:off x="3571868" y="428604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b="1" dirty="0" smtClean="0">
                <a:solidFill>
                  <a:schemeClr val="bg1"/>
                </a:solidFill>
                <a:latin typeface="Ubuntu" pitchFamily="34" charset="0"/>
                <a:cs typeface="Arial" panose="020B0604020202020204" pitchFamily="34" charset="0"/>
              </a:rPr>
              <a:t>Korzyści z realizacji projektu</a:t>
            </a:r>
          </a:p>
        </p:txBody>
      </p:sp>
    </p:spTree>
    <p:extLst>
      <p:ext uri="{BB962C8B-B14F-4D97-AF65-F5344CB8AC3E}">
        <p14:creationId xmlns:p14="http://schemas.microsoft.com/office/powerpoint/2010/main" val="50614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4950</TotalTime>
  <Words>506</Words>
  <Application>Microsoft Office PowerPoint</Application>
  <PresentationFormat>Pokaz na ekranie (4:3)</PresentationFormat>
  <Paragraphs>96</Paragraphs>
  <Slides>12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Calibri</vt:lpstr>
      <vt:lpstr>Ubuntu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Aplan</dc:creator>
  <cp:lastModifiedBy>Kuźmińska Dorota</cp:lastModifiedBy>
  <cp:revision>62</cp:revision>
  <cp:lastPrinted>2017-06-28T11:50:06Z</cp:lastPrinted>
  <dcterms:created xsi:type="dcterms:W3CDTF">2017-06-20T14:18:20Z</dcterms:created>
  <dcterms:modified xsi:type="dcterms:W3CDTF">2017-06-30T08:58:10Z</dcterms:modified>
</cp:coreProperties>
</file>